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1" r:id="rId1"/>
  </p:sldMasterIdLst>
  <p:notesMasterIdLst>
    <p:notesMasterId r:id="rId41"/>
  </p:notesMasterIdLst>
  <p:handoutMasterIdLst>
    <p:handoutMasterId r:id="rId42"/>
  </p:handoutMasterIdLst>
  <p:sldIdLst>
    <p:sldId id="277" r:id="rId2"/>
    <p:sldId id="308" r:id="rId3"/>
    <p:sldId id="290" r:id="rId4"/>
    <p:sldId id="303" r:id="rId5"/>
    <p:sldId id="302" r:id="rId6"/>
    <p:sldId id="304" r:id="rId7"/>
    <p:sldId id="312" r:id="rId8"/>
    <p:sldId id="313" r:id="rId9"/>
    <p:sldId id="320" r:id="rId10"/>
    <p:sldId id="321" r:id="rId11"/>
    <p:sldId id="291" r:id="rId12"/>
    <p:sldId id="301" r:id="rId13"/>
    <p:sldId id="309" r:id="rId14"/>
    <p:sldId id="310" r:id="rId15"/>
    <p:sldId id="329" r:id="rId16"/>
    <p:sldId id="311" r:id="rId17"/>
    <p:sldId id="327" r:id="rId18"/>
    <p:sldId id="330" r:id="rId19"/>
    <p:sldId id="328" r:id="rId20"/>
    <p:sldId id="331" r:id="rId21"/>
    <p:sldId id="323" r:id="rId22"/>
    <p:sldId id="326" r:id="rId23"/>
    <p:sldId id="324" r:id="rId24"/>
    <p:sldId id="325" r:id="rId25"/>
    <p:sldId id="314" r:id="rId26"/>
    <p:sldId id="315" r:id="rId27"/>
    <p:sldId id="316" r:id="rId28"/>
    <p:sldId id="305" r:id="rId29"/>
    <p:sldId id="317" r:id="rId30"/>
    <p:sldId id="296" r:id="rId31"/>
    <p:sldId id="297" r:id="rId32"/>
    <p:sldId id="292" r:id="rId33"/>
    <p:sldId id="298" r:id="rId34"/>
    <p:sldId id="318" r:id="rId35"/>
    <p:sldId id="293" r:id="rId36"/>
    <p:sldId id="294" r:id="rId37"/>
    <p:sldId id="295" r:id="rId38"/>
    <p:sldId id="319" r:id="rId39"/>
    <p:sldId id="300" r:id="rId40"/>
  </p:sldIdLst>
  <p:sldSz cx="24384000" cy="13716000"/>
  <p:notesSz cx="6858000" cy="9144000"/>
  <p:defaultTextStyle>
    <a:defPPr>
      <a:defRPr lang="en-US"/>
    </a:defPPr>
    <a:lvl1pPr algn="l" defTabSz="1828800" rtl="0" eaLnBrk="0" fontAlgn="base" hangingPunct="0">
      <a:spcBef>
        <a:spcPct val="0"/>
      </a:spcBef>
      <a:spcAft>
        <a:spcPct val="0"/>
      </a:spcAft>
      <a:defRPr sz="3600" kern="1200">
        <a:solidFill>
          <a:schemeClr val="tx1"/>
        </a:solidFill>
        <a:latin typeface="Arial" panose="020B0604020202020204" pitchFamily="34" charset="0"/>
        <a:ea typeface="+mn-ea"/>
        <a:cs typeface="Arial" panose="020B0604020202020204" pitchFamily="34" charset="0"/>
      </a:defRPr>
    </a:lvl1pPr>
    <a:lvl2pPr marL="914400" indent="-457200" algn="l" defTabSz="1828800" rtl="0" eaLnBrk="0" fontAlgn="base" hangingPunct="0">
      <a:spcBef>
        <a:spcPct val="0"/>
      </a:spcBef>
      <a:spcAft>
        <a:spcPct val="0"/>
      </a:spcAft>
      <a:defRPr sz="3600" kern="1200">
        <a:solidFill>
          <a:schemeClr val="tx1"/>
        </a:solidFill>
        <a:latin typeface="Arial" panose="020B0604020202020204" pitchFamily="34" charset="0"/>
        <a:ea typeface="+mn-ea"/>
        <a:cs typeface="Arial" panose="020B0604020202020204" pitchFamily="34" charset="0"/>
      </a:defRPr>
    </a:lvl2pPr>
    <a:lvl3pPr marL="1828800" indent="-914400" algn="l" defTabSz="1828800" rtl="0" eaLnBrk="0" fontAlgn="base" hangingPunct="0">
      <a:spcBef>
        <a:spcPct val="0"/>
      </a:spcBef>
      <a:spcAft>
        <a:spcPct val="0"/>
      </a:spcAft>
      <a:defRPr sz="3600" kern="1200">
        <a:solidFill>
          <a:schemeClr val="tx1"/>
        </a:solidFill>
        <a:latin typeface="Arial" panose="020B0604020202020204" pitchFamily="34" charset="0"/>
        <a:ea typeface="+mn-ea"/>
        <a:cs typeface="Arial" panose="020B0604020202020204" pitchFamily="34" charset="0"/>
      </a:defRPr>
    </a:lvl3pPr>
    <a:lvl4pPr marL="2743200" indent="-1371600" algn="l" defTabSz="1828800" rtl="0" eaLnBrk="0" fontAlgn="base" hangingPunct="0">
      <a:spcBef>
        <a:spcPct val="0"/>
      </a:spcBef>
      <a:spcAft>
        <a:spcPct val="0"/>
      </a:spcAft>
      <a:defRPr sz="3600" kern="1200">
        <a:solidFill>
          <a:schemeClr val="tx1"/>
        </a:solidFill>
        <a:latin typeface="Arial" panose="020B0604020202020204" pitchFamily="34" charset="0"/>
        <a:ea typeface="+mn-ea"/>
        <a:cs typeface="Arial" panose="020B0604020202020204" pitchFamily="34" charset="0"/>
      </a:defRPr>
    </a:lvl4pPr>
    <a:lvl5pPr marL="3657600" indent="-1828800" algn="l" defTabSz="1828800" rtl="0" eaLnBrk="0" fontAlgn="base" hangingPunct="0">
      <a:spcBef>
        <a:spcPct val="0"/>
      </a:spcBef>
      <a:spcAft>
        <a:spcPct val="0"/>
      </a:spcAft>
      <a:defRPr sz="3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097">
          <p15:clr>
            <a:srgbClr val="A4A3A4"/>
          </p15:clr>
        </p15:guide>
        <p15:guide id="2" orient="horz" pos="6475">
          <p15:clr>
            <a:srgbClr val="A4A3A4"/>
          </p15:clr>
        </p15:guide>
        <p15:guide id="3" pos="1239">
          <p15:clr>
            <a:srgbClr val="A4A3A4"/>
          </p15:clr>
        </p15:guide>
        <p15:guide id="4" pos="139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ek Smołka" initials="" lastIdx="1" clrIdx="0"/>
  <p:cmAuthor id="2" name="Michał Stebel" initials=""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CC"/>
    <a:srgbClr val="014C8F"/>
    <a:srgbClr val="323B5E"/>
    <a:srgbClr val="0B294C"/>
    <a:srgbClr val="FBBA00"/>
    <a:srgbClr val="154C8E"/>
    <a:srgbClr val="DCDDD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4" d="100"/>
          <a:sy n="44" d="100"/>
        </p:scale>
        <p:origin x="470" y="38"/>
      </p:cViewPr>
      <p:guideLst>
        <p:guide orient="horz" pos="2097"/>
        <p:guide orient="horz" pos="6475"/>
        <p:guide pos="1239"/>
        <p:guide pos="13940"/>
      </p:guideLst>
    </p:cSldViewPr>
  </p:slideViewPr>
  <p:outlineViewPr>
    <p:cViewPr>
      <p:scale>
        <a:sx n="33" d="100"/>
        <a:sy n="33" d="100"/>
      </p:scale>
      <p:origin x="0" y="0"/>
    </p:cViewPr>
  </p:outlineViewPr>
  <p:notesTextViewPr>
    <p:cViewPr>
      <p:scale>
        <a:sx n="1" d="1"/>
        <a:sy n="1" d="1"/>
      </p:scale>
      <p:origin x="0" y="0"/>
    </p:cViewPr>
  </p:notesTextViewPr>
  <p:sorterViewPr>
    <p:cViewPr>
      <p:scale>
        <a:sx n="25" d="100"/>
        <a:sy n="25" d="100"/>
      </p:scale>
      <p:origin x="0" y="0"/>
    </p:cViewPr>
  </p:sorterViewPr>
  <p:notesViewPr>
    <p:cSldViewPr snapToGrid="0">
      <p:cViewPr>
        <p:scale>
          <a:sx n="1" d="2"/>
          <a:sy n="1" d="2"/>
        </p:scale>
        <p:origin x="3478" y="305"/>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1EC4FE3-527D-AD4C-D0C6-1548DC8534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5C6F0B36-DFB2-4FF7-9013-AD17123826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8EF97D52-BB4A-419E-83BB-6876EA74FB1D}" type="datetimeFigureOut">
              <a:rPr lang="en-US"/>
              <a:pPr>
                <a:defRPr/>
              </a:pPr>
              <a:t>6/17/2024</a:t>
            </a:fld>
            <a:endParaRPr lang="en-US"/>
          </a:p>
        </p:txBody>
      </p:sp>
      <p:sp>
        <p:nvSpPr>
          <p:cNvPr id="4" name="Footer Placeholder 3">
            <a:extLst>
              <a:ext uri="{FF2B5EF4-FFF2-40B4-BE49-F238E27FC236}">
                <a16:creationId xmlns:a16="http://schemas.microsoft.com/office/drawing/2014/main" id="{383720FF-871B-87AE-3759-C88105FF89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C015-EAFF-146D-19BE-D464FDB5BB7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DA8A2189-3CF7-433F-BD14-247175F69814}" type="slidenum">
              <a:rPr lang="en-US" altLang="pl-PL"/>
              <a:pPr>
                <a:defRPr/>
              </a:pPr>
              <a:t>‹#›</a:t>
            </a:fld>
            <a:endParaRPr lang="en-US" altLang="pl-P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18054F8-7208-A3AD-ABA1-4BAF7F69A65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7957B926-9590-E9C3-5341-DAB36DBD4AD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6295CB8-E5B4-4EA2-97C9-A78B4B7430D8}" type="datetimeFigureOut">
              <a:rPr lang="en-US"/>
              <a:pPr>
                <a:defRPr/>
              </a:pPr>
              <a:t>6/17/2024</a:t>
            </a:fld>
            <a:endParaRPr lang="en-US"/>
          </a:p>
        </p:txBody>
      </p:sp>
      <p:sp>
        <p:nvSpPr>
          <p:cNvPr id="4" name="Slide Image Placeholder 3">
            <a:extLst>
              <a:ext uri="{FF2B5EF4-FFF2-40B4-BE49-F238E27FC236}">
                <a16:creationId xmlns:a16="http://schemas.microsoft.com/office/drawing/2014/main" id="{BB3D9D92-BD55-47B6-BDDA-D8AD2D743941}"/>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F914262D-D0AF-E3DF-4A57-43DBFE8D661D}"/>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A456166-555D-F2A1-E90B-A964E7D5BC86}"/>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AA1DDCD4-D5D6-0E38-804D-2AA046D907B5}"/>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186AF440-7069-4E8E-95EC-194BBA489126}" type="slidenum">
              <a:rPr lang="en-US" altLang="pl-PL"/>
              <a:pPr>
                <a:defRPr/>
              </a:pPr>
              <a:t>‹#›</a:t>
            </a:fld>
            <a:endParaRPr lang="en-US" altLang="pl-P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1C496626-FFD1-AA1E-EB73-5A0C8F14B4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54F05CE5-9AA4-B414-7C01-CADCACD9C2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9220" name="Slide Number Placeholder 3">
            <a:extLst>
              <a:ext uri="{FF2B5EF4-FFF2-40B4-BE49-F238E27FC236}">
                <a16:creationId xmlns:a16="http://schemas.microsoft.com/office/drawing/2014/main" id="{FD792FA7-9223-4A2C-545B-B18BECA87A9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C6FBBF37-C5D0-448B-BA6E-911F3B2153BB}" type="slidenum">
              <a:rPr lang="en-US" altLang="pl-PL" sz="1200">
                <a:latin typeface="Calibri" panose="020F0502020204030204" pitchFamily="34" charset="0"/>
              </a:rPr>
              <a:pPr algn="r" eaLnBrk="1" hangingPunct="1"/>
              <a:t>1</a:t>
            </a:fld>
            <a:endParaRPr lang="en-US" altLang="pl-PL"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9C53094-9A72-30ED-BA78-0268C5666C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9F8DBA4-E938-2762-3DC3-CA45C0240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7412" name="Slide Number Placeholder 3">
            <a:extLst>
              <a:ext uri="{FF2B5EF4-FFF2-40B4-BE49-F238E27FC236}">
                <a16:creationId xmlns:a16="http://schemas.microsoft.com/office/drawing/2014/main" id="{CABC1478-7FD6-7319-DC08-9AAFF916CDA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972BCDF-4802-44CA-9C5E-B0BA8A3FA6E2}" type="slidenum">
              <a:rPr lang="en-US" altLang="pl-PL" sz="1200">
                <a:latin typeface="Calibri" panose="020F0502020204030204" pitchFamily="34" charset="0"/>
              </a:rPr>
              <a:pPr algn="r" eaLnBrk="1" hangingPunct="1"/>
              <a:t>10</a:t>
            </a:fld>
            <a:endParaRPr lang="en-US" altLang="pl-PL" sz="1200">
              <a:latin typeface="Calibri" panose="020F0502020204030204" pitchFamily="34" charset="0"/>
            </a:endParaRPr>
          </a:p>
        </p:txBody>
      </p:sp>
    </p:spTree>
    <p:extLst>
      <p:ext uri="{BB962C8B-B14F-4D97-AF65-F5344CB8AC3E}">
        <p14:creationId xmlns:p14="http://schemas.microsoft.com/office/powerpoint/2010/main" val="2182793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72CC115-36FE-7319-113D-73E1ECBE959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EE690809-6617-1856-90D2-0469F83ED7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9460" name="Slide Number Placeholder 3">
            <a:extLst>
              <a:ext uri="{FF2B5EF4-FFF2-40B4-BE49-F238E27FC236}">
                <a16:creationId xmlns:a16="http://schemas.microsoft.com/office/drawing/2014/main" id="{AF2839CE-78E6-996A-5BB2-8F08324C591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D304631D-1E79-424C-985C-96708C402679}" type="slidenum">
              <a:rPr lang="en-US" altLang="pl-PL" sz="1200">
                <a:latin typeface="Calibri" panose="020F0502020204030204" pitchFamily="34" charset="0"/>
              </a:rPr>
              <a:pPr algn="r" eaLnBrk="1" hangingPunct="1"/>
              <a:t>11</a:t>
            </a:fld>
            <a:endParaRPr lang="en-US" altLang="pl-PL"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12</a:t>
            </a:fld>
            <a:endParaRPr lang="en-US" altLang="pl-PL"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13</a:t>
            </a:fld>
            <a:endParaRPr lang="en-US" altLang="pl-PL" sz="1200">
              <a:latin typeface="Calibri" panose="020F0502020204030204" pitchFamily="34" charset="0"/>
            </a:endParaRPr>
          </a:p>
        </p:txBody>
      </p:sp>
    </p:spTree>
    <p:extLst>
      <p:ext uri="{BB962C8B-B14F-4D97-AF65-F5344CB8AC3E}">
        <p14:creationId xmlns:p14="http://schemas.microsoft.com/office/powerpoint/2010/main" val="3221623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14</a:t>
            </a:fld>
            <a:endParaRPr lang="en-US" altLang="pl-PL" sz="1200">
              <a:latin typeface="Calibri" panose="020F0502020204030204" pitchFamily="34" charset="0"/>
            </a:endParaRPr>
          </a:p>
        </p:txBody>
      </p:sp>
    </p:spTree>
    <p:extLst>
      <p:ext uri="{BB962C8B-B14F-4D97-AF65-F5344CB8AC3E}">
        <p14:creationId xmlns:p14="http://schemas.microsoft.com/office/powerpoint/2010/main" val="74844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15</a:t>
            </a:fld>
            <a:endParaRPr lang="en-US" altLang="pl-PL" sz="1200">
              <a:latin typeface="Calibri" panose="020F0502020204030204" pitchFamily="34" charset="0"/>
            </a:endParaRPr>
          </a:p>
        </p:txBody>
      </p:sp>
    </p:spTree>
    <p:extLst>
      <p:ext uri="{BB962C8B-B14F-4D97-AF65-F5344CB8AC3E}">
        <p14:creationId xmlns:p14="http://schemas.microsoft.com/office/powerpoint/2010/main" val="1906258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16</a:t>
            </a:fld>
            <a:endParaRPr lang="en-US" altLang="pl-PL" sz="1200">
              <a:latin typeface="Calibri" panose="020F0502020204030204" pitchFamily="34" charset="0"/>
            </a:endParaRPr>
          </a:p>
        </p:txBody>
      </p:sp>
    </p:spTree>
    <p:extLst>
      <p:ext uri="{BB962C8B-B14F-4D97-AF65-F5344CB8AC3E}">
        <p14:creationId xmlns:p14="http://schemas.microsoft.com/office/powerpoint/2010/main" val="1404638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17</a:t>
            </a:fld>
            <a:endParaRPr lang="en-US" altLang="pl-PL" sz="1200">
              <a:latin typeface="Calibri" panose="020F0502020204030204" pitchFamily="34" charset="0"/>
            </a:endParaRPr>
          </a:p>
        </p:txBody>
      </p:sp>
    </p:spTree>
    <p:extLst>
      <p:ext uri="{BB962C8B-B14F-4D97-AF65-F5344CB8AC3E}">
        <p14:creationId xmlns:p14="http://schemas.microsoft.com/office/powerpoint/2010/main" val="3982353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18</a:t>
            </a:fld>
            <a:endParaRPr lang="en-US" altLang="pl-PL" sz="1200">
              <a:latin typeface="Calibri" panose="020F0502020204030204" pitchFamily="34" charset="0"/>
            </a:endParaRPr>
          </a:p>
        </p:txBody>
      </p:sp>
    </p:spTree>
    <p:extLst>
      <p:ext uri="{BB962C8B-B14F-4D97-AF65-F5344CB8AC3E}">
        <p14:creationId xmlns:p14="http://schemas.microsoft.com/office/powerpoint/2010/main" val="1833569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19</a:t>
            </a:fld>
            <a:endParaRPr lang="en-US" altLang="pl-PL" sz="1200">
              <a:latin typeface="Calibri" panose="020F0502020204030204" pitchFamily="34" charset="0"/>
            </a:endParaRPr>
          </a:p>
        </p:txBody>
      </p:sp>
    </p:spTree>
    <p:extLst>
      <p:ext uri="{BB962C8B-B14F-4D97-AF65-F5344CB8AC3E}">
        <p14:creationId xmlns:p14="http://schemas.microsoft.com/office/powerpoint/2010/main" val="4178792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FE16A1EC-B03D-5478-5F5D-147FFD5FFC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6281CA9B-FBD4-0442-497E-81CCF70B71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3316" name="Slide Number Placeholder 3">
            <a:extLst>
              <a:ext uri="{FF2B5EF4-FFF2-40B4-BE49-F238E27FC236}">
                <a16:creationId xmlns:a16="http://schemas.microsoft.com/office/drawing/2014/main" id="{2B4B66BE-9983-53C3-C315-B1F31F77536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0B6D16B-CE64-4362-8505-E8896BF3F292}" type="slidenum">
              <a:rPr lang="en-US" altLang="pl-PL" sz="1200">
                <a:latin typeface="Calibri" panose="020F0502020204030204" pitchFamily="34" charset="0"/>
              </a:rPr>
              <a:pPr algn="r" eaLnBrk="1" hangingPunct="1"/>
              <a:t>2</a:t>
            </a:fld>
            <a:endParaRPr lang="en-US" altLang="pl-PL" sz="1200">
              <a:latin typeface="Calibri" panose="020F0502020204030204" pitchFamily="34" charset="0"/>
            </a:endParaRPr>
          </a:p>
        </p:txBody>
      </p:sp>
    </p:spTree>
    <p:extLst>
      <p:ext uri="{BB962C8B-B14F-4D97-AF65-F5344CB8AC3E}">
        <p14:creationId xmlns:p14="http://schemas.microsoft.com/office/powerpoint/2010/main" val="1948351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20</a:t>
            </a:fld>
            <a:endParaRPr lang="en-US" altLang="pl-PL" sz="1200">
              <a:latin typeface="Calibri" panose="020F0502020204030204" pitchFamily="34" charset="0"/>
            </a:endParaRPr>
          </a:p>
        </p:txBody>
      </p:sp>
    </p:spTree>
    <p:extLst>
      <p:ext uri="{BB962C8B-B14F-4D97-AF65-F5344CB8AC3E}">
        <p14:creationId xmlns:p14="http://schemas.microsoft.com/office/powerpoint/2010/main" val="1260038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21</a:t>
            </a:fld>
            <a:endParaRPr lang="en-US" altLang="pl-PL" sz="1200">
              <a:latin typeface="Calibri" panose="020F0502020204030204" pitchFamily="34" charset="0"/>
            </a:endParaRPr>
          </a:p>
        </p:txBody>
      </p:sp>
    </p:spTree>
    <p:extLst>
      <p:ext uri="{BB962C8B-B14F-4D97-AF65-F5344CB8AC3E}">
        <p14:creationId xmlns:p14="http://schemas.microsoft.com/office/powerpoint/2010/main" val="813129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22</a:t>
            </a:fld>
            <a:endParaRPr lang="en-US" altLang="pl-PL" sz="1200">
              <a:latin typeface="Calibri" panose="020F0502020204030204" pitchFamily="34" charset="0"/>
            </a:endParaRPr>
          </a:p>
        </p:txBody>
      </p:sp>
    </p:spTree>
    <p:extLst>
      <p:ext uri="{BB962C8B-B14F-4D97-AF65-F5344CB8AC3E}">
        <p14:creationId xmlns:p14="http://schemas.microsoft.com/office/powerpoint/2010/main" val="35578397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23</a:t>
            </a:fld>
            <a:endParaRPr lang="en-US" altLang="pl-PL" sz="1200">
              <a:latin typeface="Calibri" panose="020F0502020204030204" pitchFamily="34" charset="0"/>
            </a:endParaRPr>
          </a:p>
        </p:txBody>
      </p:sp>
    </p:spTree>
    <p:extLst>
      <p:ext uri="{BB962C8B-B14F-4D97-AF65-F5344CB8AC3E}">
        <p14:creationId xmlns:p14="http://schemas.microsoft.com/office/powerpoint/2010/main" val="2173077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24</a:t>
            </a:fld>
            <a:endParaRPr lang="en-US" altLang="pl-PL" sz="1200">
              <a:latin typeface="Calibri" panose="020F0502020204030204" pitchFamily="34" charset="0"/>
            </a:endParaRPr>
          </a:p>
        </p:txBody>
      </p:sp>
    </p:spTree>
    <p:extLst>
      <p:ext uri="{BB962C8B-B14F-4D97-AF65-F5344CB8AC3E}">
        <p14:creationId xmlns:p14="http://schemas.microsoft.com/office/powerpoint/2010/main" val="4049711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25</a:t>
            </a:fld>
            <a:endParaRPr lang="en-US" altLang="pl-PL" sz="1200">
              <a:latin typeface="Calibri" panose="020F0502020204030204" pitchFamily="34" charset="0"/>
            </a:endParaRPr>
          </a:p>
        </p:txBody>
      </p:sp>
    </p:spTree>
    <p:extLst>
      <p:ext uri="{BB962C8B-B14F-4D97-AF65-F5344CB8AC3E}">
        <p14:creationId xmlns:p14="http://schemas.microsoft.com/office/powerpoint/2010/main" val="3492597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26</a:t>
            </a:fld>
            <a:endParaRPr lang="en-US" altLang="pl-PL" sz="1200">
              <a:latin typeface="Calibri" panose="020F0502020204030204" pitchFamily="34" charset="0"/>
            </a:endParaRPr>
          </a:p>
        </p:txBody>
      </p:sp>
    </p:spTree>
    <p:extLst>
      <p:ext uri="{BB962C8B-B14F-4D97-AF65-F5344CB8AC3E}">
        <p14:creationId xmlns:p14="http://schemas.microsoft.com/office/powerpoint/2010/main" val="3723472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27</a:t>
            </a:fld>
            <a:endParaRPr lang="en-US" altLang="pl-PL" sz="1200">
              <a:latin typeface="Calibri" panose="020F0502020204030204" pitchFamily="34" charset="0"/>
            </a:endParaRPr>
          </a:p>
        </p:txBody>
      </p:sp>
    </p:spTree>
    <p:extLst>
      <p:ext uri="{BB962C8B-B14F-4D97-AF65-F5344CB8AC3E}">
        <p14:creationId xmlns:p14="http://schemas.microsoft.com/office/powerpoint/2010/main" val="3793667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C145A1FD-A644-6C1B-ED91-4A186428F0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84CD818B-9418-C5CD-C7B6-A0CB4BA43D6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3556" name="Slide Number Placeholder 3">
            <a:extLst>
              <a:ext uri="{FF2B5EF4-FFF2-40B4-BE49-F238E27FC236}">
                <a16:creationId xmlns:a16="http://schemas.microsoft.com/office/drawing/2014/main" id="{0EE976B6-DA1A-642A-CD6B-9F87BF8ADD94}"/>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0F29A281-FB11-44BD-AE89-9FE9B80C8195}" type="slidenum">
              <a:rPr lang="en-US" altLang="pl-PL" sz="1200">
                <a:latin typeface="Calibri" panose="020F0502020204030204" pitchFamily="34" charset="0"/>
              </a:rPr>
              <a:pPr algn="r" eaLnBrk="1" hangingPunct="1"/>
              <a:t>28</a:t>
            </a:fld>
            <a:endParaRPr lang="en-US" altLang="pl-PL"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54823401-4C9F-54F9-EE13-1848AEE42A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2A388245-C00A-1E89-E188-490DF3401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5604" name="Slide Number Placeholder 3">
            <a:extLst>
              <a:ext uri="{FF2B5EF4-FFF2-40B4-BE49-F238E27FC236}">
                <a16:creationId xmlns:a16="http://schemas.microsoft.com/office/drawing/2014/main" id="{14D91F1A-A0C0-A974-CDD7-C2053B69D6EB}"/>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80B9FF77-D421-494E-8089-E15EB53E006B}" type="slidenum">
              <a:rPr lang="en-US" altLang="pl-PL" sz="1200">
                <a:latin typeface="Calibri" panose="020F0502020204030204" pitchFamily="34" charset="0"/>
              </a:rPr>
              <a:pPr algn="r" eaLnBrk="1" hangingPunct="1"/>
              <a:t>29</a:t>
            </a:fld>
            <a:endParaRPr lang="en-US" altLang="pl-PL" sz="1200">
              <a:latin typeface="Calibri" panose="020F0502020204030204" pitchFamily="34" charset="0"/>
            </a:endParaRPr>
          </a:p>
        </p:txBody>
      </p:sp>
    </p:spTree>
    <p:extLst>
      <p:ext uri="{BB962C8B-B14F-4D97-AF65-F5344CB8AC3E}">
        <p14:creationId xmlns:p14="http://schemas.microsoft.com/office/powerpoint/2010/main" val="2390983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951C3B3-FE28-F687-AE61-7381FF17A6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a:extLst>
              <a:ext uri="{FF2B5EF4-FFF2-40B4-BE49-F238E27FC236}">
                <a16:creationId xmlns:a16="http://schemas.microsoft.com/office/drawing/2014/main" id="{3D6F807B-FF88-DDEE-8BC1-4BAC83D664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1268" name="Slide Number Placeholder 3">
            <a:extLst>
              <a:ext uri="{FF2B5EF4-FFF2-40B4-BE49-F238E27FC236}">
                <a16:creationId xmlns:a16="http://schemas.microsoft.com/office/drawing/2014/main" id="{96F746D3-200E-FB72-48C9-8D59B192D98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C3C7FAB7-A551-4F72-93D2-73B422D2D8EF}" type="slidenum">
              <a:rPr lang="en-US" altLang="pl-PL" sz="1200">
                <a:latin typeface="Calibri" panose="020F0502020204030204" pitchFamily="34" charset="0"/>
              </a:rPr>
              <a:pPr algn="r" eaLnBrk="1" hangingPunct="1"/>
              <a:t>3</a:t>
            </a:fld>
            <a:endParaRPr lang="en-US" altLang="pl-PL"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54823401-4C9F-54F9-EE13-1848AEE42A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2A388245-C00A-1E89-E188-490DF3401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5604" name="Slide Number Placeholder 3">
            <a:extLst>
              <a:ext uri="{FF2B5EF4-FFF2-40B4-BE49-F238E27FC236}">
                <a16:creationId xmlns:a16="http://schemas.microsoft.com/office/drawing/2014/main" id="{14D91F1A-A0C0-A974-CDD7-C2053B69D6EB}"/>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80B9FF77-D421-494E-8089-E15EB53E006B}" type="slidenum">
              <a:rPr lang="en-US" altLang="pl-PL" sz="1200">
                <a:latin typeface="Calibri" panose="020F0502020204030204" pitchFamily="34" charset="0"/>
              </a:rPr>
              <a:pPr algn="r" eaLnBrk="1" hangingPunct="1"/>
              <a:t>30</a:t>
            </a:fld>
            <a:endParaRPr lang="en-US" altLang="pl-PL"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508592A8-057E-9B7E-FA0C-EB1C2EC0CD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AAE7ABC6-6340-B3E7-9334-578B0CC5A4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7652" name="Slide Number Placeholder 3">
            <a:extLst>
              <a:ext uri="{FF2B5EF4-FFF2-40B4-BE49-F238E27FC236}">
                <a16:creationId xmlns:a16="http://schemas.microsoft.com/office/drawing/2014/main" id="{C3449DCB-4E39-903C-B0C9-FE19751D3E51}"/>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C9603D7B-8045-427C-8516-83FEA33D6192}" type="slidenum">
              <a:rPr lang="en-US" altLang="pl-PL" sz="1200">
                <a:latin typeface="Calibri" panose="020F0502020204030204" pitchFamily="34" charset="0"/>
              </a:rPr>
              <a:pPr algn="r" eaLnBrk="1" hangingPunct="1"/>
              <a:t>31</a:t>
            </a:fld>
            <a:endParaRPr lang="en-US" altLang="pl-PL" sz="120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5D1D54E-57CD-D2F6-54A5-7C510FE1B1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82B6F5B7-31CA-5A1B-CB7F-398CE2E09D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9700" name="Slide Number Placeholder 3">
            <a:extLst>
              <a:ext uri="{FF2B5EF4-FFF2-40B4-BE49-F238E27FC236}">
                <a16:creationId xmlns:a16="http://schemas.microsoft.com/office/drawing/2014/main" id="{41EB1F28-1E1C-296A-E695-1BD3C2B08DA2}"/>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DED2DFD6-FC0F-47D0-B8C1-461643607384}" type="slidenum">
              <a:rPr lang="en-US" altLang="pl-PL" sz="1200">
                <a:latin typeface="Calibri" panose="020F0502020204030204" pitchFamily="34" charset="0"/>
              </a:rPr>
              <a:pPr algn="r" eaLnBrk="1" hangingPunct="1"/>
              <a:t>32</a:t>
            </a:fld>
            <a:endParaRPr lang="en-US" altLang="pl-PL" sz="120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63E9DE9-BA4B-443C-23AE-9345B84F58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580B836D-2930-089A-2037-D82F6C99B6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31748" name="Slide Number Placeholder 3">
            <a:extLst>
              <a:ext uri="{FF2B5EF4-FFF2-40B4-BE49-F238E27FC236}">
                <a16:creationId xmlns:a16="http://schemas.microsoft.com/office/drawing/2014/main" id="{A6516B2F-C928-7ED0-04D0-1EF4899CA24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9EB50D55-B177-4587-90C1-1D2848CC0F2E}" type="slidenum">
              <a:rPr lang="en-US" altLang="pl-PL" sz="1200">
                <a:latin typeface="Calibri" panose="020F0502020204030204" pitchFamily="34" charset="0"/>
              </a:rPr>
              <a:pPr algn="r" eaLnBrk="1" hangingPunct="1"/>
              <a:t>33</a:t>
            </a:fld>
            <a:endParaRPr lang="en-US" altLang="pl-PL" sz="120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63E9DE9-BA4B-443C-23AE-9345B84F58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580B836D-2930-089A-2037-D82F6C99B6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31748" name="Slide Number Placeholder 3">
            <a:extLst>
              <a:ext uri="{FF2B5EF4-FFF2-40B4-BE49-F238E27FC236}">
                <a16:creationId xmlns:a16="http://schemas.microsoft.com/office/drawing/2014/main" id="{A6516B2F-C928-7ED0-04D0-1EF4899CA24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9EB50D55-B177-4587-90C1-1D2848CC0F2E}" type="slidenum">
              <a:rPr lang="en-US" altLang="pl-PL" sz="1200">
                <a:latin typeface="Calibri" panose="020F0502020204030204" pitchFamily="34" charset="0"/>
              </a:rPr>
              <a:pPr algn="r" eaLnBrk="1" hangingPunct="1"/>
              <a:t>34</a:t>
            </a:fld>
            <a:endParaRPr lang="en-US" altLang="pl-PL" sz="1200">
              <a:latin typeface="Calibri" panose="020F0502020204030204" pitchFamily="34" charset="0"/>
            </a:endParaRPr>
          </a:p>
        </p:txBody>
      </p:sp>
    </p:spTree>
    <p:extLst>
      <p:ext uri="{BB962C8B-B14F-4D97-AF65-F5344CB8AC3E}">
        <p14:creationId xmlns:p14="http://schemas.microsoft.com/office/powerpoint/2010/main" val="42705195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AFCE1374-0788-52AA-520D-1CE904323A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38394F3E-823E-C769-C063-C4F68F3C9A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39940" name="Slide Number Placeholder 3">
            <a:extLst>
              <a:ext uri="{FF2B5EF4-FFF2-40B4-BE49-F238E27FC236}">
                <a16:creationId xmlns:a16="http://schemas.microsoft.com/office/drawing/2014/main" id="{5523CFED-4EA8-2AEF-9F11-FB3873DEC2C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B63A61C-EACF-4B89-95B7-1C7831B2943E}" type="slidenum">
              <a:rPr lang="en-US" altLang="pl-PL" sz="1200">
                <a:latin typeface="Calibri" panose="020F0502020204030204" pitchFamily="34" charset="0"/>
              </a:rPr>
              <a:pPr algn="r" eaLnBrk="1" hangingPunct="1"/>
              <a:t>35</a:t>
            </a:fld>
            <a:endParaRPr lang="en-US" altLang="pl-PL" sz="120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F7858DA-BBA7-4EE9-A521-8867210649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EEB585FB-11F3-166B-36DD-2B0D2FA3E0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41988" name="Slide Number Placeholder 3">
            <a:extLst>
              <a:ext uri="{FF2B5EF4-FFF2-40B4-BE49-F238E27FC236}">
                <a16:creationId xmlns:a16="http://schemas.microsoft.com/office/drawing/2014/main" id="{4AB0328E-3937-D3D8-9668-A675269F5330}"/>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745AAD2B-BB1D-4716-8FFB-1969897BE954}" type="slidenum">
              <a:rPr lang="en-US" altLang="pl-PL" sz="1200">
                <a:latin typeface="Calibri" panose="020F0502020204030204" pitchFamily="34" charset="0"/>
              </a:rPr>
              <a:pPr algn="r" eaLnBrk="1" hangingPunct="1"/>
              <a:t>36</a:t>
            </a:fld>
            <a:endParaRPr lang="en-US" altLang="pl-PL" sz="120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A4883AD7-8949-5315-9311-79B5877A0F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9950DFA8-00D4-9914-F397-6F37E63991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44036" name="Slide Number Placeholder 3">
            <a:extLst>
              <a:ext uri="{FF2B5EF4-FFF2-40B4-BE49-F238E27FC236}">
                <a16:creationId xmlns:a16="http://schemas.microsoft.com/office/drawing/2014/main" id="{D7CF28F9-15D4-5897-C696-09D5212436C9}"/>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369DCD06-58F1-4773-B936-7A568A55E744}" type="slidenum">
              <a:rPr lang="en-US" altLang="pl-PL" sz="1200">
                <a:latin typeface="Calibri" panose="020F0502020204030204" pitchFamily="34" charset="0"/>
              </a:rPr>
              <a:pPr algn="r" eaLnBrk="1" hangingPunct="1"/>
              <a:t>37</a:t>
            </a:fld>
            <a:endParaRPr lang="en-US" altLang="pl-PL" sz="120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1FBFD53-EF55-27B0-3D6E-01ED5C0CF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FCB5589-2252-F6A2-5FC2-5334CB0BE8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21508" name="Slide Number Placeholder 3">
            <a:extLst>
              <a:ext uri="{FF2B5EF4-FFF2-40B4-BE49-F238E27FC236}">
                <a16:creationId xmlns:a16="http://schemas.microsoft.com/office/drawing/2014/main" id="{41B9E2D3-D2A2-87FE-1CBB-CA044D7DC8A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C4AD433-5666-4A67-8DDD-D034CDFCA338}" type="slidenum">
              <a:rPr lang="en-US" altLang="pl-PL" sz="1200">
                <a:latin typeface="Calibri" panose="020F0502020204030204" pitchFamily="34" charset="0"/>
              </a:rPr>
              <a:pPr algn="r" eaLnBrk="1" hangingPunct="1"/>
              <a:t>38</a:t>
            </a:fld>
            <a:endParaRPr lang="en-US" altLang="pl-PL" sz="1200">
              <a:latin typeface="Calibri" panose="020F0502020204030204" pitchFamily="34" charset="0"/>
            </a:endParaRPr>
          </a:p>
        </p:txBody>
      </p:sp>
    </p:spTree>
    <p:extLst>
      <p:ext uri="{BB962C8B-B14F-4D97-AF65-F5344CB8AC3E}">
        <p14:creationId xmlns:p14="http://schemas.microsoft.com/office/powerpoint/2010/main" val="33655182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7FF36564-79FB-B12D-2F53-440ED91054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0FA535F-54D8-3450-60F5-A00C57179C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46084" name="Slide Number Placeholder 3">
            <a:extLst>
              <a:ext uri="{FF2B5EF4-FFF2-40B4-BE49-F238E27FC236}">
                <a16:creationId xmlns:a16="http://schemas.microsoft.com/office/drawing/2014/main" id="{C639E85D-61F3-B436-5DA8-207F08E4D0E5}"/>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F5B97299-58BD-49F4-AD5B-65BBD694B464}" type="slidenum">
              <a:rPr lang="en-US" altLang="pl-PL" sz="1200">
                <a:latin typeface="Calibri" panose="020F0502020204030204" pitchFamily="34" charset="0"/>
              </a:rPr>
              <a:pPr algn="r" eaLnBrk="1" hangingPunct="1"/>
              <a:t>39</a:t>
            </a:fld>
            <a:endParaRPr lang="en-US" altLang="pl-PL"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FE16A1EC-B03D-5478-5F5D-147FFD5FFC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6281CA9B-FBD4-0442-497E-81CCF70B71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3316" name="Slide Number Placeholder 3">
            <a:extLst>
              <a:ext uri="{FF2B5EF4-FFF2-40B4-BE49-F238E27FC236}">
                <a16:creationId xmlns:a16="http://schemas.microsoft.com/office/drawing/2014/main" id="{2B4B66BE-9983-53C3-C315-B1F31F775367}"/>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B0B6D16B-CE64-4362-8505-E8896BF3F292}" type="slidenum">
              <a:rPr lang="en-US" altLang="pl-PL" sz="1200">
                <a:latin typeface="Calibri" panose="020F0502020204030204" pitchFamily="34" charset="0"/>
              </a:rPr>
              <a:pPr algn="r" eaLnBrk="1" hangingPunct="1"/>
              <a:t>4</a:t>
            </a:fld>
            <a:endParaRPr lang="en-US" altLang="pl-PL"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16E1B75-D0E6-331C-4E2F-232604B5A4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C42C6CD4-893E-CD06-2BB9-EC00083349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5364" name="Slide Number Placeholder 3">
            <a:extLst>
              <a:ext uri="{FF2B5EF4-FFF2-40B4-BE49-F238E27FC236}">
                <a16:creationId xmlns:a16="http://schemas.microsoft.com/office/drawing/2014/main" id="{6C40408F-230A-AE02-8316-03A826E88DED}"/>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C93C7198-25AF-460B-8C9E-C2D705A0E4ED}" type="slidenum">
              <a:rPr lang="en-US" altLang="pl-PL" sz="1200">
                <a:latin typeface="Calibri" panose="020F0502020204030204" pitchFamily="34" charset="0"/>
              </a:rPr>
              <a:pPr algn="r" eaLnBrk="1" hangingPunct="1"/>
              <a:t>5</a:t>
            </a:fld>
            <a:endParaRPr lang="en-US" altLang="pl-PL"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9C53094-9A72-30ED-BA78-0268C5666C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9F8DBA4-E938-2762-3DC3-CA45C0240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7412" name="Slide Number Placeholder 3">
            <a:extLst>
              <a:ext uri="{FF2B5EF4-FFF2-40B4-BE49-F238E27FC236}">
                <a16:creationId xmlns:a16="http://schemas.microsoft.com/office/drawing/2014/main" id="{CABC1478-7FD6-7319-DC08-9AAFF916CDA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972BCDF-4802-44CA-9C5E-B0BA8A3FA6E2}" type="slidenum">
              <a:rPr lang="en-US" altLang="pl-PL" sz="1200">
                <a:latin typeface="Calibri" panose="020F0502020204030204" pitchFamily="34" charset="0"/>
              </a:rPr>
              <a:pPr algn="r" eaLnBrk="1" hangingPunct="1"/>
              <a:t>6</a:t>
            </a:fld>
            <a:endParaRPr lang="en-US" altLang="pl-PL"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9C53094-9A72-30ED-BA78-0268C5666C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9F8DBA4-E938-2762-3DC3-CA45C0240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7412" name="Slide Number Placeholder 3">
            <a:extLst>
              <a:ext uri="{FF2B5EF4-FFF2-40B4-BE49-F238E27FC236}">
                <a16:creationId xmlns:a16="http://schemas.microsoft.com/office/drawing/2014/main" id="{CABC1478-7FD6-7319-DC08-9AAFF916CDA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972BCDF-4802-44CA-9C5E-B0BA8A3FA6E2}" type="slidenum">
              <a:rPr lang="en-US" altLang="pl-PL" sz="1200">
                <a:latin typeface="Calibri" panose="020F0502020204030204" pitchFamily="34" charset="0"/>
              </a:rPr>
              <a:pPr algn="r" eaLnBrk="1" hangingPunct="1"/>
              <a:t>7</a:t>
            </a:fld>
            <a:endParaRPr lang="en-US" altLang="pl-PL" sz="1200">
              <a:latin typeface="Calibri" panose="020F0502020204030204" pitchFamily="34" charset="0"/>
            </a:endParaRPr>
          </a:p>
        </p:txBody>
      </p:sp>
    </p:spTree>
    <p:extLst>
      <p:ext uri="{BB962C8B-B14F-4D97-AF65-F5344CB8AC3E}">
        <p14:creationId xmlns:p14="http://schemas.microsoft.com/office/powerpoint/2010/main" val="1461224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9C53094-9A72-30ED-BA78-0268C5666C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9F8DBA4-E938-2762-3DC3-CA45C0240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7412" name="Slide Number Placeholder 3">
            <a:extLst>
              <a:ext uri="{FF2B5EF4-FFF2-40B4-BE49-F238E27FC236}">
                <a16:creationId xmlns:a16="http://schemas.microsoft.com/office/drawing/2014/main" id="{CABC1478-7FD6-7319-DC08-9AAFF916CDA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972BCDF-4802-44CA-9C5E-B0BA8A3FA6E2}" type="slidenum">
              <a:rPr lang="en-US" altLang="pl-PL" sz="1200">
                <a:latin typeface="Calibri" panose="020F0502020204030204" pitchFamily="34" charset="0"/>
              </a:rPr>
              <a:pPr algn="r" eaLnBrk="1" hangingPunct="1"/>
              <a:t>8</a:t>
            </a:fld>
            <a:endParaRPr lang="en-US" altLang="pl-PL" sz="1200">
              <a:latin typeface="Calibri" panose="020F0502020204030204" pitchFamily="34" charset="0"/>
            </a:endParaRPr>
          </a:p>
        </p:txBody>
      </p:sp>
    </p:spTree>
    <p:extLst>
      <p:ext uri="{BB962C8B-B14F-4D97-AF65-F5344CB8AC3E}">
        <p14:creationId xmlns:p14="http://schemas.microsoft.com/office/powerpoint/2010/main" val="4252469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9C53094-9A72-30ED-BA78-0268C5666C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9F8DBA4-E938-2762-3DC3-CA45C0240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l-PL" altLang="pl-PL"/>
          </a:p>
        </p:txBody>
      </p:sp>
      <p:sp>
        <p:nvSpPr>
          <p:cNvPr id="17412" name="Slide Number Placeholder 3">
            <a:extLst>
              <a:ext uri="{FF2B5EF4-FFF2-40B4-BE49-F238E27FC236}">
                <a16:creationId xmlns:a16="http://schemas.microsoft.com/office/drawing/2014/main" id="{CABC1478-7FD6-7319-DC08-9AAFF916CDA8}"/>
              </a:ext>
            </a:extLst>
          </p:cNvPr>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600">
                <a:solidFill>
                  <a:schemeClr val="tx1"/>
                </a:solidFill>
                <a:latin typeface="Arial" panose="020B0604020202020204" pitchFamily="34" charset="0"/>
                <a:cs typeface="Arial" panose="020B0604020202020204" pitchFamily="34" charset="0"/>
              </a:defRPr>
            </a:lvl1pPr>
            <a:lvl2pPr marL="742950" indent="-285750">
              <a:defRPr sz="3600">
                <a:solidFill>
                  <a:schemeClr val="tx1"/>
                </a:solidFill>
                <a:latin typeface="Arial" panose="020B0604020202020204" pitchFamily="34" charset="0"/>
                <a:cs typeface="Arial" panose="020B0604020202020204" pitchFamily="34" charset="0"/>
              </a:defRPr>
            </a:lvl2pPr>
            <a:lvl3pPr marL="1143000" indent="-228600">
              <a:defRPr sz="3600">
                <a:solidFill>
                  <a:schemeClr val="tx1"/>
                </a:solidFill>
                <a:latin typeface="Arial" panose="020B0604020202020204" pitchFamily="34" charset="0"/>
                <a:cs typeface="Arial" panose="020B0604020202020204" pitchFamily="34" charset="0"/>
              </a:defRPr>
            </a:lvl3pPr>
            <a:lvl4pPr marL="1600200" indent="-228600">
              <a:defRPr sz="3600">
                <a:solidFill>
                  <a:schemeClr val="tx1"/>
                </a:solidFill>
                <a:latin typeface="Arial" panose="020B0604020202020204" pitchFamily="34" charset="0"/>
                <a:cs typeface="Arial" panose="020B0604020202020204" pitchFamily="34" charset="0"/>
              </a:defRPr>
            </a:lvl4pPr>
            <a:lvl5pPr marL="2057400" indent="-228600">
              <a:defRPr sz="3600">
                <a:solidFill>
                  <a:schemeClr val="tx1"/>
                </a:solidFill>
                <a:latin typeface="Arial" panose="020B0604020202020204" pitchFamily="34" charset="0"/>
                <a:cs typeface="Arial" panose="020B0604020202020204" pitchFamily="34" charset="0"/>
              </a:defRPr>
            </a:lvl5pPr>
            <a:lvl6pPr marL="25146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defTabSz="18288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r" eaLnBrk="1" hangingPunct="1"/>
            <a:fld id="{4972BCDF-4802-44CA-9C5E-B0BA8A3FA6E2}" type="slidenum">
              <a:rPr lang="en-US" altLang="pl-PL" sz="1200">
                <a:latin typeface="Calibri" panose="020F0502020204030204" pitchFamily="34" charset="0"/>
              </a:rPr>
              <a:pPr algn="r" eaLnBrk="1" hangingPunct="1"/>
              <a:t>9</a:t>
            </a:fld>
            <a:endParaRPr lang="en-US" altLang="pl-PL" sz="1200">
              <a:latin typeface="Calibri" panose="020F0502020204030204" pitchFamily="34" charset="0"/>
            </a:endParaRPr>
          </a:p>
        </p:txBody>
      </p:sp>
    </p:spTree>
    <p:extLst>
      <p:ext uri="{BB962C8B-B14F-4D97-AF65-F5344CB8AC3E}">
        <p14:creationId xmlns:p14="http://schemas.microsoft.com/office/powerpoint/2010/main" val="2770650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2" name="Shape 81" descr="itc_logo_5_colors_1500x1051">
            <a:extLst>
              <a:ext uri="{FF2B5EF4-FFF2-40B4-BE49-F238E27FC236}">
                <a16:creationId xmlns:a16="http://schemas.microsoft.com/office/drawing/2014/main" id="{9FA526BC-B422-1BAC-9C78-D384AFD3BF8A}"/>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25738" y="155575"/>
            <a:ext cx="3427412"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ole tekstowe 4">
            <a:extLst>
              <a:ext uri="{FF2B5EF4-FFF2-40B4-BE49-F238E27FC236}">
                <a16:creationId xmlns:a16="http://schemas.microsoft.com/office/drawing/2014/main" id="{2A044EF9-7586-11A7-DEE2-17F228DB7C8C}"/>
              </a:ext>
            </a:extLst>
          </p:cNvPr>
          <p:cNvSpPr txBox="1">
            <a:spLocks noChangeArrowheads="1"/>
          </p:cNvSpPr>
          <p:nvPr userDrawn="1"/>
        </p:nvSpPr>
        <p:spPr bwMode="auto">
          <a:xfrm>
            <a:off x="7391400" y="12671425"/>
            <a:ext cx="15252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AU" altLang="pl-PL" sz="2800" b="1">
                <a:solidFill>
                  <a:schemeClr val="bg1"/>
                </a:solidFill>
                <a:latin typeface="Barlow SCK SemiBold"/>
              </a:rPr>
              <a:t>Institute of Thermal Technology, Gliwice, Poland			jacek.smolka@polsl.pl</a:t>
            </a:r>
          </a:p>
        </p:txBody>
      </p:sp>
      <p:pic>
        <p:nvPicPr>
          <p:cNvPr id="4" name="Google Shape;13;p1">
            <a:extLst>
              <a:ext uri="{FF2B5EF4-FFF2-40B4-BE49-F238E27FC236}">
                <a16:creationId xmlns:a16="http://schemas.microsoft.com/office/drawing/2014/main" id="{C51D4558-0883-3415-4706-0E5CFEEBFCB0}"/>
              </a:ext>
            </a:extLst>
          </p:cNvPr>
          <p:cNvPicPr preferRelativeResize="0">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6288" y="330200"/>
            <a:ext cx="2181225"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Symbol zastępczy zawartości 17"/>
          <p:cNvSpPr>
            <a:spLocks noGrp="1"/>
          </p:cNvSpPr>
          <p:nvPr>
            <p:ph sz="quarter" idx="10"/>
          </p:nvPr>
        </p:nvSpPr>
        <p:spPr>
          <a:xfrm>
            <a:off x="1306513" y="3630840"/>
            <a:ext cx="21601692" cy="2346325"/>
          </a:xfrm>
          <a:prstGeom prst="rect">
            <a:avLst/>
          </a:prstGeom>
        </p:spPr>
        <p:txBody>
          <a:bodyPr/>
          <a:lstStyle>
            <a:lvl1pPr marL="0" indent="0" algn="ctr">
              <a:buNone/>
              <a:defRPr lang="pl-PL" sz="7200" kern="1200" cap="all" baseline="-25000" dirty="0" smtClean="0">
                <a:solidFill>
                  <a:schemeClr val="tx1"/>
                </a:solidFill>
                <a:latin typeface="Barlow SCK SemiBold" panose="00000706000000000000" pitchFamily="50" charset="-18"/>
                <a:ea typeface="+mn-ea"/>
                <a:cs typeface="Poppins SemiBold" panose="02000000000000000000" pitchFamily="2" charset="0"/>
              </a:defRPr>
            </a:lvl1pPr>
            <a:lvl2pPr marL="914354" indent="0">
              <a:buNone/>
              <a:defRPr lang="pl-PL" sz="7200" kern="1200" cap="all" baseline="-25000" dirty="0" smtClean="0">
                <a:solidFill>
                  <a:schemeClr val="tx1"/>
                </a:solidFill>
                <a:latin typeface="Barlow SCK SemiBold" panose="00000706000000000000" pitchFamily="50" charset="-18"/>
                <a:ea typeface="+mn-ea"/>
                <a:cs typeface="Poppins SemiBold" panose="02000000000000000000" pitchFamily="2" charset="0"/>
              </a:defRPr>
            </a:lvl2pPr>
            <a:lvl3pPr>
              <a:defRPr lang="pl-PL" sz="7200" kern="1200" cap="all" baseline="-25000" dirty="0" smtClean="0">
                <a:solidFill>
                  <a:schemeClr val="tx1"/>
                </a:solidFill>
                <a:latin typeface="Barlow SCK SemiBold" panose="00000706000000000000" pitchFamily="50" charset="-18"/>
                <a:ea typeface="+mn-ea"/>
                <a:cs typeface="Poppins SemiBold" panose="02000000000000000000" pitchFamily="2" charset="0"/>
              </a:defRPr>
            </a:lvl3pPr>
            <a:lvl4pPr>
              <a:defRPr lang="pl-PL" sz="7200" kern="1200" cap="all" baseline="-25000" dirty="0" smtClean="0">
                <a:solidFill>
                  <a:schemeClr val="tx1"/>
                </a:solidFill>
                <a:latin typeface="Barlow SCK SemiBold" panose="00000706000000000000" pitchFamily="50" charset="-18"/>
                <a:ea typeface="+mn-ea"/>
                <a:cs typeface="Poppins SemiBold" panose="02000000000000000000" pitchFamily="2" charset="0"/>
              </a:defRPr>
            </a:lvl4pPr>
            <a:lvl5pPr>
              <a:defRPr lang="pl-PL" sz="7200" kern="1200" cap="all" baseline="-25000" dirty="0">
                <a:solidFill>
                  <a:schemeClr val="tx1"/>
                </a:solidFill>
                <a:latin typeface="Barlow SCK SemiBold" panose="00000706000000000000" pitchFamily="50" charset="-18"/>
                <a:ea typeface="+mn-ea"/>
                <a:cs typeface="Poppins SemiBold" panose="02000000000000000000" pitchFamily="2" charset="0"/>
              </a:defRPr>
            </a:lvl5pPr>
          </a:lstStyle>
          <a:p>
            <a:pPr lvl="0"/>
            <a:r>
              <a:rPr lang="pl-PL" noProof="0"/>
              <a:t>Kliknij, aby edytować style wzorca tekstu</a:t>
            </a:r>
          </a:p>
        </p:txBody>
      </p:sp>
      <p:sp>
        <p:nvSpPr>
          <p:cNvPr id="20" name="Symbol zastępczy zawartości 19"/>
          <p:cNvSpPr>
            <a:spLocks noGrp="1"/>
          </p:cNvSpPr>
          <p:nvPr>
            <p:ph sz="quarter" idx="11"/>
          </p:nvPr>
        </p:nvSpPr>
        <p:spPr>
          <a:xfrm>
            <a:off x="4415940" y="7342700"/>
            <a:ext cx="15552120" cy="1220787"/>
          </a:xfrm>
          <a:prstGeom prst="rect">
            <a:avLst/>
          </a:prstGeom>
        </p:spPr>
        <p:txBody>
          <a:bodyPr/>
          <a:lstStyle>
            <a:lvl1pPr marL="0" indent="0" algn="ctr">
              <a:buNone/>
              <a:defRPr lang="pl-PL" sz="3200" kern="1200" baseline="0" dirty="0" smtClean="0">
                <a:solidFill>
                  <a:schemeClr val="tx1"/>
                </a:solidFill>
                <a:latin typeface="Barlow SCK SemiBold" panose="00000706000000000000" pitchFamily="50" charset="-18"/>
                <a:ea typeface="+mn-ea"/>
                <a:cs typeface="Poppins SemiBold" panose="02000000000000000000" pitchFamily="2" charset="0"/>
              </a:defRPr>
            </a:lvl1pPr>
            <a:lvl2pPr>
              <a:defRPr sz="3600"/>
            </a:lvl2pPr>
            <a:lvl3pPr>
              <a:defRPr sz="2800"/>
            </a:lvl3pPr>
            <a:lvl4pPr>
              <a:defRPr sz="2400"/>
            </a:lvl4pPr>
            <a:lvl5pPr>
              <a:defRPr sz="2400"/>
            </a:lvl5pPr>
          </a:lstStyle>
          <a:p>
            <a:pPr lvl="0"/>
            <a:r>
              <a:rPr lang="pl-PL" noProof="0"/>
              <a:t>Kliknij, aby edytować style wzorca tekstu</a:t>
            </a:r>
          </a:p>
        </p:txBody>
      </p:sp>
      <p:sp>
        <p:nvSpPr>
          <p:cNvPr id="26" name="Symbol zastępczy zawartości 25"/>
          <p:cNvSpPr>
            <a:spLocks noGrp="1"/>
          </p:cNvSpPr>
          <p:nvPr>
            <p:ph sz="quarter" idx="12"/>
          </p:nvPr>
        </p:nvSpPr>
        <p:spPr>
          <a:xfrm>
            <a:off x="6152602" y="9404620"/>
            <a:ext cx="11704324" cy="1516063"/>
          </a:xfrm>
          <a:prstGeom prst="rect">
            <a:avLst/>
          </a:prstGeom>
        </p:spPr>
        <p:txBody>
          <a:bodyPr/>
          <a:lstStyle>
            <a:lvl1pPr marL="0" indent="0" algn="ctr">
              <a:lnSpc>
                <a:spcPct val="100000"/>
              </a:lnSpc>
              <a:spcBef>
                <a:spcPts val="0"/>
              </a:spcBef>
              <a:buNone/>
              <a:defRPr lang="pl-PL" sz="2400" b="1" kern="1200" dirty="0" smtClean="0">
                <a:solidFill>
                  <a:srgbClr val="014C8F"/>
                </a:solidFill>
                <a:latin typeface="Barlow SCK SemiBold" panose="00000706000000000000" pitchFamily="50" charset="-18"/>
                <a:ea typeface="+mn-ea"/>
                <a:cs typeface="Poppins SemiBold" panose="02000000000000000000" pitchFamily="2" charset="0"/>
              </a:defRPr>
            </a:lvl1pPr>
            <a:lvl2pPr>
              <a:defRPr lang="pl-PL" sz="2400" b="1" kern="1200" dirty="0" smtClean="0">
                <a:solidFill>
                  <a:srgbClr val="014C8F"/>
                </a:solidFill>
                <a:latin typeface="Barlow SCK SemiBold" panose="00000706000000000000" pitchFamily="50" charset="-18"/>
                <a:ea typeface="+mn-ea"/>
                <a:cs typeface="Poppins SemiBold" panose="02000000000000000000" pitchFamily="2" charset="0"/>
              </a:defRPr>
            </a:lvl2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p:txBody>
      </p:sp>
      <p:sp>
        <p:nvSpPr>
          <p:cNvPr id="32" name="Symbol zastępczy zawartości 31"/>
          <p:cNvSpPr>
            <a:spLocks noGrp="1"/>
          </p:cNvSpPr>
          <p:nvPr>
            <p:ph sz="quarter" idx="13"/>
          </p:nvPr>
        </p:nvSpPr>
        <p:spPr>
          <a:xfrm>
            <a:off x="11117263" y="11090275"/>
            <a:ext cx="3081337" cy="671513"/>
          </a:xfrm>
          <a:prstGeom prst="rect">
            <a:avLst/>
          </a:prstGeom>
        </p:spPr>
        <p:txBody>
          <a:bodyPr/>
          <a:lstStyle>
            <a:lvl1pPr marL="0" indent="0" algn="ctr">
              <a:buNone/>
              <a:defRPr lang="pl-PL" sz="2400" b="1" u="sng" kern="1200" dirty="0" smtClean="0">
                <a:solidFill>
                  <a:schemeClr val="tx1"/>
                </a:solidFill>
                <a:latin typeface="Barlow SCK SemiBold" panose="00000706000000000000" pitchFamily="50" charset="-18"/>
                <a:ea typeface="+mn-ea"/>
                <a:cs typeface="Poppins SemiBold" panose="02000000000000000000" pitchFamily="2" charset="0"/>
              </a:defRPr>
            </a:lvl1pPr>
            <a:lvl2pPr>
              <a:defRPr lang="pl-PL" sz="2400" b="1" u="sng" kern="1200" dirty="0" smtClean="0">
                <a:solidFill>
                  <a:schemeClr val="tx1"/>
                </a:solidFill>
                <a:latin typeface="Barlow SCK SemiBold" panose="00000706000000000000" pitchFamily="50" charset="-18"/>
                <a:ea typeface="+mn-ea"/>
                <a:cs typeface="Poppins SemiBold" panose="02000000000000000000" pitchFamily="2" charset="0"/>
              </a:defRPr>
            </a:lvl2pPr>
            <a:lvl3pPr>
              <a:defRPr lang="pl-PL" sz="2400" b="1" u="sng" kern="1200" dirty="0" smtClean="0">
                <a:solidFill>
                  <a:schemeClr val="tx1"/>
                </a:solidFill>
                <a:latin typeface="Barlow SCK SemiBold" panose="00000706000000000000" pitchFamily="50" charset="-18"/>
                <a:ea typeface="+mn-ea"/>
                <a:cs typeface="Poppins SemiBold" panose="02000000000000000000" pitchFamily="2" charset="0"/>
              </a:defRPr>
            </a:lvl3pPr>
            <a:lvl4pPr>
              <a:defRPr lang="pl-PL" sz="2400" b="1" u="sng" kern="1200" dirty="0" smtClean="0">
                <a:solidFill>
                  <a:schemeClr val="tx1"/>
                </a:solidFill>
                <a:latin typeface="Barlow SCK SemiBold" panose="00000706000000000000" pitchFamily="50" charset="-18"/>
                <a:ea typeface="+mn-ea"/>
                <a:cs typeface="Poppins SemiBold" panose="02000000000000000000" pitchFamily="2" charset="0"/>
              </a:defRPr>
            </a:lvl4pPr>
            <a:lvl5pPr>
              <a:defRPr lang="pl-PL" sz="2400" b="1" u="sng" kern="1200" dirty="0" smtClean="0">
                <a:solidFill>
                  <a:schemeClr val="tx1"/>
                </a:solidFill>
                <a:latin typeface="Barlow SCK SemiBold" panose="00000706000000000000" pitchFamily="50" charset="-18"/>
                <a:ea typeface="+mn-ea"/>
                <a:cs typeface="Poppins SemiBold" panose="02000000000000000000" pitchFamily="2" charset="0"/>
              </a:defRPr>
            </a:lvl5pPr>
          </a:lstStyle>
          <a:p>
            <a:pPr lvl="0"/>
            <a:r>
              <a:rPr lang="pl-PL" noProof="0"/>
              <a:t>Kliknij, aby edytować style wzorca tekstu</a:t>
            </a:r>
          </a:p>
        </p:txBody>
      </p:sp>
    </p:spTree>
    <p:extLst>
      <p:ext uri="{BB962C8B-B14F-4D97-AF65-F5344CB8AC3E}">
        <p14:creationId xmlns:p14="http://schemas.microsoft.com/office/powerpoint/2010/main" val="3565712627"/>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lide_text">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33FB742A-787B-4865-E2CA-2B5F87A8EB8C}"/>
              </a:ext>
            </a:extLst>
          </p:cNvPr>
          <p:cNvSpPr txBox="1"/>
          <p:nvPr userDrawn="1"/>
        </p:nvSpPr>
        <p:spPr>
          <a:xfrm>
            <a:off x="23234650" y="12800013"/>
            <a:ext cx="846138" cy="396875"/>
          </a:xfrm>
          <a:prstGeom prst="rect">
            <a:avLst/>
          </a:prstGeom>
          <a:noFill/>
        </p:spPr>
        <p:txBody>
          <a:bodyPr lIns="0" tIns="0" rIns="0" bIns="0">
            <a:spAutoFit/>
          </a:bodyPr>
          <a:lstStyle>
            <a:lvl1pPr>
              <a:defRPr sz="3600">
                <a:solidFill>
                  <a:schemeClr val="tx1"/>
                </a:solidFill>
                <a:latin typeface="Calibri" panose="020F0502020204030204" pitchFamily="34" charset="0"/>
                <a:cs typeface="Arial" panose="020B0604020202020204" pitchFamily="34" charset="0"/>
              </a:defRPr>
            </a:lvl1pPr>
            <a:lvl2pPr marL="742950" indent="-285750">
              <a:defRPr sz="3600">
                <a:solidFill>
                  <a:schemeClr val="tx1"/>
                </a:solidFill>
                <a:latin typeface="Calibri" panose="020F0502020204030204" pitchFamily="34" charset="0"/>
                <a:cs typeface="Arial" panose="020B0604020202020204" pitchFamily="34" charset="0"/>
              </a:defRPr>
            </a:lvl2pPr>
            <a:lvl3pPr marL="1143000" indent="-228600">
              <a:defRPr sz="3600">
                <a:solidFill>
                  <a:schemeClr val="tx1"/>
                </a:solidFill>
                <a:latin typeface="Calibri" panose="020F0502020204030204" pitchFamily="34" charset="0"/>
                <a:cs typeface="Arial" panose="020B0604020202020204" pitchFamily="34" charset="0"/>
              </a:defRPr>
            </a:lvl3pPr>
            <a:lvl4pPr marL="1600200" indent="-228600">
              <a:defRPr sz="3600">
                <a:solidFill>
                  <a:schemeClr val="tx1"/>
                </a:solidFill>
                <a:latin typeface="Calibri" panose="020F0502020204030204" pitchFamily="34" charset="0"/>
                <a:cs typeface="Arial" panose="020B0604020202020204" pitchFamily="34" charset="0"/>
              </a:defRPr>
            </a:lvl4pPr>
            <a:lvl5pPr marL="2057400" indent="-228600">
              <a:defRPr sz="3600">
                <a:solidFill>
                  <a:schemeClr val="tx1"/>
                </a:solidFill>
                <a:latin typeface="Calibri" panose="020F0502020204030204" pitchFamily="34" charset="0"/>
                <a:cs typeface="Arial" panose="020B0604020202020204" pitchFamily="34" charset="0"/>
              </a:defRPr>
            </a:lvl5pPr>
            <a:lvl6pPr marL="25146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6pPr>
            <a:lvl7pPr marL="29718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7pPr>
            <a:lvl8pPr marL="34290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8pPr>
            <a:lvl9pPr marL="38862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9pPr>
          </a:lstStyle>
          <a:p>
            <a:pPr algn="ctr" eaLnBrk="1" hangingPunct="1">
              <a:spcAft>
                <a:spcPts val="3000"/>
              </a:spcAft>
              <a:defRPr/>
            </a:pPr>
            <a:fld id="{5FE2EC69-4761-4AAF-A3C5-40E10D955E2F}" type="slidenum">
              <a:rPr lang="en-US" altLang="pl-PL" sz="2600" b="1" smtClean="0">
                <a:solidFill>
                  <a:srgbClr val="DCDDDE"/>
                </a:solidFill>
                <a:latin typeface="Barlow SCK SemiBold"/>
                <a:ea typeface="Poppins"/>
                <a:cs typeface="Poppins"/>
              </a:rPr>
              <a:pPr algn="ctr" eaLnBrk="1" hangingPunct="1">
                <a:spcAft>
                  <a:spcPts val="3000"/>
                </a:spcAft>
                <a:defRPr/>
              </a:pPr>
              <a:t>‹#›</a:t>
            </a:fld>
            <a:endParaRPr lang="en-US" altLang="pl-PL" sz="2600" b="1">
              <a:solidFill>
                <a:srgbClr val="DCDDDE"/>
              </a:solidFill>
              <a:latin typeface="Barlow SCK SemiBold"/>
              <a:ea typeface="Poppins"/>
              <a:cs typeface="Poppins"/>
            </a:endParaRPr>
          </a:p>
        </p:txBody>
      </p:sp>
      <p:sp>
        <p:nvSpPr>
          <p:cNvPr id="4" name="pole tekstowe 4">
            <a:extLst>
              <a:ext uri="{FF2B5EF4-FFF2-40B4-BE49-F238E27FC236}">
                <a16:creationId xmlns:a16="http://schemas.microsoft.com/office/drawing/2014/main" id="{466751A6-8224-014B-F4AC-DE5FF4DF9F6A}"/>
              </a:ext>
            </a:extLst>
          </p:cNvPr>
          <p:cNvSpPr txBox="1"/>
          <p:nvPr userDrawn="1"/>
        </p:nvSpPr>
        <p:spPr>
          <a:xfrm>
            <a:off x="9113839" y="12437258"/>
            <a:ext cx="7583486" cy="954107"/>
          </a:xfrm>
          <a:prstGeom prst="rect">
            <a:avLst/>
          </a:prstGeom>
          <a:noFill/>
        </p:spPr>
        <p:txBody>
          <a:bodyPr wrap="square">
            <a:spAutoFit/>
          </a:bodyPr>
          <a:lstStyle>
            <a:lvl1pPr>
              <a:defRPr sz="3600">
                <a:solidFill>
                  <a:schemeClr val="tx1"/>
                </a:solidFill>
                <a:latin typeface="Calibri" panose="020F0502020204030204" pitchFamily="34" charset="0"/>
                <a:cs typeface="Arial" panose="020B0604020202020204" pitchFamily="34" charset="0"/>
              </a:defRPr>
            </a:lvl1pPr>
            <a:lvl2pPr marL="742950" indent="-285750">
              <a:defRPr sz="3600">
                <a:solidFill>
                  <a:schemeClr val="tx1"/>
                </a:solidFill>
                <a:latin typeface="Calibri" panose="020F0502020204030204" pitchFamily="34" charset="0"/>
                <a:cs typeface="Arial" panose="020B0604020202020204" pitchFamily="34" charset="0"/>
              </a:defRPr>
            </a:lvl2pPr>
            <a:lvl3pPr marL="1143000" indent="-228600">
              <a:defRPr sz="3600">
                <a:solidFill>
                  <a:schemeClr val="tx1"/>
                </a:solidFill>
                <a:latin typeface="Calibri" panose="020F0502020204030204" pitchFamily="34" charset="0"/>
                <a:cs typeface="Arial" panose="020B0604020202020204" pitchFamily="34" charset="0"/>
              </a:defRPr>
            </a:lvl3pPr>
            <a:lvl4pPr marL="1600200" indent="-228600">
              <a:defRPr sz="3600">
                <a:solidFill>
                  <a:schemeClr val="tx1"/>
                </a:solidFill>
                <a:latin typeface="Calibri" panose="020F0502020204030204" pitchFamily="34" charset="0"/>
                <a:cs typeface="Arial" panose="020B0604020202020204" pitchFamily="34" charset="0"/>
              </a:defRPr>
            </a:lvl4pPr>
            <a:lvl5pPr marL="2057400" indent="-228600">
              <a:defRPr sz="3600">
                <a:solidFill>
                  <a:schemeClr val="tx1"/>
                </a:solidFill>
                <a:latin typeface="Calibri" panose="020F0502020204030204" pitchFamily="34" charset="0"/>
                <a:cs typeface="Arial" panose="020B0604020202020204" pitchFamily="34" charset="0"/>
              </a:defRPr>
            </a:lvl5pPr>
            <a:lvl6pPr marL="25146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6pPr>
            <a:lvl7pPr marL="29718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7pPr>
            <a:lvl8pPr marL="34290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8pPr>
            <a:lvl9pPr marL="38862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9pPr>
          </a:lstStyle>
          <a:p>
            <a:pPr eaLnBrk="1" hangingPunct="1">
              <a:defRPr/>
            </a:pPr>
            <a:r>
              <a:rPr lang="pl-PL" altLang="pl-PL" sz="2800" b="1" dirty="0" err="1">
                <a:solidFill>
                  <a:schemeClr val="bg1"/>
                </a:solidFill>
                <a:latin typeface="Barlow SCK SemiBold"/>
              </a:rPr>
              <a:t>Faculty</a:t>
            </a:r>
            <a:r>
              <a:rPr lang="pl-PL" altLang="pl-PL" sz="2800" b="1" dirty="0">
                <a:solidFill>
                  <a:schemeClr val="bg1"/>
                </a:solidFill>
                <a:latin typeface="Barlow SCK SemiBold"/>
              </a:rPr>
              <a:t> of </a:t>
            </a:r>
            <a:r>
              <a:rPr lang="pl-PL" altLang="pl-PL" sz="2800" b="1" dirty="0" err="1">
                <a:solidFill>
                  <a:schemeClr val="bg1"/>
                </a:solidFill>
                <a:latin typeface="Barlow SCK SemiBold"/>
              </a:rPr>
              <a:t>Electrical</a:t>
            </a:r>
            <a:r>
              <a:rPr lang="pl-PL" altLang="pl-PL" sz="2800" b="1" dirty="0">
                <a:solidFill>
                  <a:schemeClr val="bg1"/>
                </a:solidFill>
                <a:latin typeface="Barlow SCK SemiBold"/>
              </a:rPr>
              <a:t> Engineering</a:t>
            </a:r>
            <a:r>
              <a:rPr lang="en-AU" altLang="pl-PL" sz="2800" b="1" dirty="0">
                <a:solidFill>
                  <a:schemeClr val="bg1"/>
                </a:solidFill>
                <a:latin typeface="Barlow SCK SemiBold"/>
              </a:rPr>
              <a:t>, Gliwice, Poland		</a:t>
            </a:r>
            <a:r>
              <a:rPr lang="pl-PL" altLang="pl-PL" sz="2800" b="1" dirty="0" err="1">
                <a:solidFill>
                  <a:schemeClr val="bg1"/>
                </a:solidFill>
                <a:latin typeface="Barlow SCK SemiBold"/>
              </a:rPr>
              <a:t>roman</a:t>
            </a:r>
            <a:r>
              <a:rPr lang="en-AU" altLang="pl-PL" sz="2800" b="1" dirty="0">
                <a:solidFill>
                  <a:schemeClr val="bg1"/>
                </a:solidFill>
                <a:latin typeface="Barlow SCK SemiBold"/>
              </a:rPr>
              <a:t>.</a:t>
            </a:r>
            <a:r>
              <a:rPr lang="pl-PL" altLang="pl-PL" sz="2800" b="1" dirty="0">
                <a:solidFill>
                  <a:schemeClr val="bg1"/>
                </a:solidFill>
                <a:latin typeface="Barlow SCK SemiBold"/>
              </a:rPr>
              <a:t>krok</a:t>
            </a:r>
            <a:r>
              <a:rPr lang="en-AU" altLang="pl-PL" sz="2800" b="1" dirty="0">
                <a:solidFill>
                  <a:schemeClr val="bg1"/>
                </a:solidFill>
                <a:latin typeface="Barlow SCK SemiBold"/>
              </a:rPr>
              <a:t>@polsl.pl</a:t>
            </a:r>
          </a:p>
        </p:txBody>
      </p:sp>
      <p:pic>
        <p:nvPicPr>
          <p:cNvPr id="5" name="Obraz 4">
            <a:extLst>
              <a:ext uri="{FF2B5EF4-FFF2-40B4-BE49-F238E27FC236}">
                <a16:creationId xmlns:a16="http://schemas.microsoft.com/office/drawing/2014/main" id="{9E859446-53B4-F1DA-793D-2294ED775C4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950113" y="12322175"/>
            <a:ext cx="25939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a:xfrm>
            <a:off x="4062550" y="730251"/>
            <a:ext cx="18645052" cy="1845310"/>
          </a:xfrm>
          <a:prstGeom prst="rect">
            <a:avLst/>
          </a:prstGeom>
        </p:spPr>
        <p:txBody>
          <a:bodyPr/>
          <a:lstStyle>
            <a:lvl1pPr>
              <a:defRPr sz="7200">
                <a:latin typeface="Barlow SCK SemiBold" panose="00000706000000000000" pitchFamily="50" charset="-18"/>
              </a:defRPr>
            </a:lvl1pPr>
          </a:lstStyle>
          <a:p>
            <a:r>
              <a:rPr lang="pl-PL" err="1"/>
              <a:t>Kliknij, aby edytować styl</a:t>
            </a:r>
            <a:endParaRPr lang="pl-PL"/>
          </a:p>
        </p:txBody>
      </p:sp>
      <p:sp>
        <p:nvSpPr>
          <p:cNvPr id="19" name="Symbol zastępczy tekstu 18"/>
          <p:cNvSpPr>
            <a:spLocks noGrp="1"/>
          </p:cNvSpPr>
          <p:nvPr>
            <p:ph type="body" sz="quarter" idx="10"/>
          </p:nvPr>
        </p:nvSpPr>
        <p:spPr>
          <a:xfrm>
            <a:off x="2116138" y="2730500"/>
            <a:ext cx="20070762" cy="4127500"/>
          </a:xfrm>
          <a:prstGeom prst="rect">
            <a:avLst/>
          </a:prstGeom>
        </p:spPr>
        <p:txBody>
          <a:bodyPr/>
          <a:lstStyle>
            <a:lvl1pPr marL="0" indent="0">
              <a:buNone/>
              <a:defRPr lang="pl-PL" sz="3200" b="1" kern="1200" dirty="0" smtClean="0">
                <a:solidFill>
                  <a:schemeClr val="tx1"/>
                </a:solidFill>
                <a:latin typeface="Barlow SCK SemiBold" panose="00000706000000000000" pitchFamily="50" charset="-18"/>
                <a:ea typeface="+mn-ea"/>
                <a:cs typeface="+mn-cs"/>
              </a:defRPr>
            </a:lvl1pPr>
            <a:lvl2pPr marL="914354" indent="0">
              <a:buNone/>
              <a:defRPr lang="pl-PL" sz="3200" b="1" kern="1200" dirty="0" smtClean="0">
                <a:solidFill>
                  <a:schemeClr val="tx1"/>
                </a:solidFill>
                <a:latin typeface="Barlow SCK SemiBold" panose="00000706000000000000" pitchFamily="50" charset="-18"/>
                <a:ea typeface="+mn-ea"/>
                <a:cs typeface="+mn-cs"/>
              </a:defRPr>
            </a:lvl2pPr>
            <a:lvl3pPr marL="1828708" indent="0">
              <a:buNone/>
              <a:defRPr lang="pl-PL" sz="3200" b="1" kern="1200" dirty="0" smtClean="0">
                <a:solidFill>
                  <a:schemeClr val="tx1"/>
                </a:solidFill>
                <a:latin typeface="Barlow SCK SemiBold" panose="00000706000000000000" pitchFamily="50" charset="-18"/>
                <a:ea typeface="+mn-ea"/>
                <a:cs typeface="+mn-cs"/>
              </a:defRPr>
            </a:lvl3pPr>
            <a:lvl4pPr marL="2743062" indent="0">
              <a:buNone/>
              <a:defRPr lang="pl-PL" sz="3200" b="1" kern="1200" dirty="0" smtClean="0">
                <a:solidFill>
                  <a:schemeClr val="tx1"/>
                </a:solidFill>
                <a:latin typeface="Barlow SCK SemiBold" panose="00000706000000000000" pitchFamily="50" charset="-18"/>
                <a:ea typeface="+mn-ea"/>
                <a:cs typeface="+mn-cs"/>
              </a:defRPr>
            </a:lvl4pPr>
            <a:lvl5pPr marL="3657416" indent="0">
              <a:buNone/>
              <a:defRPr lang="pl-PL" sz="3200" b="1" kern="1200" dirty="0" smtClean="0">
                <a:solidFill>
                  <a:schemeClr val="tx1"/>
                </a:solidFill>
                <a:latin typeface="Barlow SCK SemiBold" panose="00000706000000000000" pitchFamily="50" charset="-18"/>
                <a:ea typeface="+mn-ea"/>
                <a:cs typeface="+mn-cs"/>
              </a:defRPr>
            </a:lvl5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Tree>
    <p:extLst>
      <p:ext uri="{BB962C8B-B14F-4D97-AF65-F5344CB8AC3E}">
        <p14:creationId xmlns:p14="http://schemas.microsoft.com/office/powerpoint/2010/main" val="2150616424"/>
      </p:ext>
    </p:extLst>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lide_text&amp;figur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265D49-BD19-24D8-17C6-428F28FEF422}"/>
              </a:ext>
            </a:extLst>
          </p:cNvPr>
          <p:cNvSpPr txBox="1"/>
          <p:nvPr userDrawn="1"/>
        </p:nvSpPr>
        <p:spPr>
          <a:xfrm>
            <a:off x="23234650" y="12800013"/>
            <a:ext cx="846138" cy="396875"/>
          </a:xfrm>
          <a:prstGeom prst="rect">
            <a:avLst/>
          </a:prstGeom>
          <a:noFill/>
        </p:spPr>
        <p:txBody>
          <a:bodyPr lIns="0" tIns="0" rIns="0" bIns="0">
            <a:spAutoFit/>
          </a:bodyPr>
          <a:lstStyle>
            <a:lvl1pPr>
              <a:defRPr sz="3600">
                <a:solidFill>
                  <a:schemeClr val="tx1"/>
                </a:solidFill>
                <a:latin typeface="Calibri" panose="020F0502020204030204" pitchFamily="34" charset="0"/>
                <a:cs typeface="Arial" panose="020B0604020202020204" pitchFamily="34" charset="0"/>
              </a:defRPr>
            </a:lvl1pPr>
            <a:lvl2pPr marL="742950" indent="-285750">
              <a:defRPr sz="3600">
                <a:solidFill>
                  <a:schemeClr val="tx1"/>
                </a:solidFill>
                <a:latin typeface="Calibri" panose="020F0502020204030204" pitchFamily="34" charset="0"/>
                <a:cs typeface="Arial" panose="020B0604020202020204" pitchFamily="34" charset="0"/>
              </a:defRPr>
            </a:lvl2pPr>
            <a:lvl3pPr marL="1143000" indent="-228600">
              <a:defRPr sz="3600">
                <a:solidFill>
                  <a:schemeClr val="tx1"/>
                </a:solidFill>
                <a:latin typeface="Calibri" panose="020F0502020204030204" pitchFamily="34" charset="0"/>
                <a:cs typeface="Arial" panose="020B0604020202020204" pitchFamily="34" charset="0"/>
              </a:defRPr>
            </a:lvl3pPr>
            <a:lvl4pPr marL="1600200" indent="-228600">
              <a:defRPr sz="3600">
                <a:solidFill>
                  <a:schemeClr val="tx1"/>
                </a:solidFill>
                <a:latin typeface="Calibri" panose="020F0502020204030204" pitchFamily="34" charset="0"/>
                <a:cs typeface="Arial" panose="020B0604020202020204" pitchFamily="34" charset="0"/>
              </a:defRPr>
            </a:lvl4pPr>
            <a:lvl5pPr marL="2057400" indent="-228600">
              <a:defRPr sz="3600">
                <a:solidFill>
                  <a:schemeClr val="tx1"/>
                </a:solidFill>
                <a:latin typeface="Calibri" panose="020F0502020204030204" pitchFamily="34" charset="0"/>
                <a:cs typeface="Arial" panose="020B0604020202020204" pitchFamily="34" charset="0"/>
              </a:defRPr>
            </a:lvl5pPr>
            <a:lvl6pPr marL="25146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6pPr>
            <a:lvl7pPr marL="29718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7pPr>
            <a:lvl8pPr marL="34290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8pPr>
            <a:lvl9pPr marL="38862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9pPr>
          </a:lstStyle>
          <a:p>
            <a:pPr algn="ctr" eaLnBrk="1" hangingPunct="1">
              <a:spcAft>
                <a:spcPts val="3000"/>
              </a:spcAft>
              <a:defRPr/>
            </a:pPr>
            <a:fld id="{67469A73-78A5-49D5-8B40-6DB595DAFA98}" type="slidenum">
              <a:rPr lang="en-US" altLang="pl-PL" sz="2600" b="1" smtClean="0">
                <a:solidFill>
                  <a:srgbClr val="DCDDDE"/>
                </a:solidFill>
                <a:latin typeface="Barlow SCK SemiBold"/>
                <a:ea typeface="Poppins"/>
                <a:cs typeface="Poppins"/>
              </a:rPr>
              <a:pPr algn="ctr" eaLnBrk="1" hangingPunct="1">
                <a:spcAft>
                  <a:spcPts val="3000"/>
                </a:spcAft>
                <a:defRPr/>
              </a:pPr>
              <a:t>‹#›</a:t>
            </a:fld>
            <a:endParaRPr lang="en-US" altLang="pl-PL" sz="2600" b="1">
              <a:solidFill>
                <a:srgbClr val="DCDDDE"/>
              </a:solidFill>
              <a:latin typeface="Barlow SCK SemiBold"/>
              <a:ea typeface="Poppins"/>
              <a:cs typeface="Poppins"/>
            </a:endParaRPr>
          </a:p>
        </p:txBody>
      </p:sp>
      <p:sp>
        <p:nvSpPr>
          <p:cNvPr id="3" name="pole tekstowe 4">
            <a:extLst>
              <a:ext uri="{FF2B5EF4-FFF2-40B4-BE49-F238E27FC236}">
                <a16:creationId xmlns:a16="http://schemas.microsoft.com/office/drawing/2014/main" id="{57AAECD3-4982-0060-54DB-AC3FC6BBC906}"/>
              </a:ext>
            </a:extLst>
          </p:cNvPr>
          <p:cNvSpPr txBox="1">
            <a:spLocks noChangeArrowheads="1"/>
          </p:cNvSpPr>
          <p:nvPr userDrawn="1"/>
        </p:nvSpPr>
        <p:spPr bwMode="auto">
          <a:xfrm>
            <a:off x="7391400" y="12671425"/>
            <a:ext cx="15252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AU" altLang="pl-PL" sz="2800" b="1">
                <a:solidFill>
                  <a:schemeClr val="bg1"/>
                </a:solidFill>
                <a:latin typeface="Barlow SCK SemiBold"/>
              </a:rPr>
              <a:t>Institute of Thermal Technology, Gliwice, Poland			jacek.smolka@polsl.pl</a:t>
            </a:r>
          </a:p>
        </p:txBody>
      </p:sp>
      <p:pic>
        <p:nvPicPr>
          <p:cNvPr id="4" name="Shape 81" descr="itc_logo_5_colors_1500x1051">
            <a:extLst>
              <a:ext uri="{FF2B5EF4-FFF2-40B4-BE49-F238E27FC236}">
                <a16:creationId xmlns:a16="http://schemas.microsoft.com/office/drawing/2014/main" id="{EE51FEAD-B5FC-148D-86F2-3800C65EACC8}"/>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2725" y="257175"/>
            <a:ext cx="30003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26"/>
          <p:cNvSpPr>
            <a:spLocks noGrp="1"/>
          </p:cNvSpPr>
          <p:nvPr>
            <p:ph type="pic" sz="quarter" idx="10"/>
          </p:nvPr>
        </p:nvSpPr>
        <p:spPr>
          <a:xfrm>
            <a:off x="12047221" y="2748988"/>
            <a:ext cx="10660380" cy="8258102"/>
          </a:xfrm>
          <a:prstGeom prst="rect">
            <a:avLst/>
          </a:prstGeom>
        </p:spPr>
        <p:txBody>
          <a:bodyPr/>
          <a:lstStyle>
            <a:lvl1pPr marL="0" indent="0">
              <a:buFontTx/>
              <a:buNone/>
              <a:defRPr sz="2400">
                <a:solidFill>
                  <a:schemeClr val="accent2"/>
                </a:solidFill>
                <a:latin typeface="Montserrat Light" panose="00000400000000000000" pitchFamily="50" charset="0"/>
              </a:defRPr>
            </a:lvl1pPr>
          </a:lstStyle>
          <a:p>
            <a:pPr lvl="0"/>
            <a:endParaRPr lang="en-US" noProof="0"/>
          </a:p>
        </p:txBody>
      </p:sp>
      <p:sp>
        <p:nvSpPr>
          <p:cNvPr id="12" name="Tytuł 1"/>
          <p:cNvSpPr>
            <a:spLocks noGrp="1"/>
          </p:cNvSpPr>
          <p:nvPr>
            <p:ph type="title"/>
          </p:nvPr>
        </p:nvSpPr>
        <p:spPr>
          <a:xfrm>
            <a:off x="4062550" y="730251"/>
            <a:ext cx="18645052" cy="1845310"/>
          </a:xfrm>
          <a:prstGeom prst="rect">
            <a:avLst/>
          </a:prstGeom>
        </p:spPr>
        <p:txBody>
          <a:bodyPr/>
          <a:lstStyle>
            <a:lvl1pPr>
              <a:defRPr sz="7200">
                <a:latin typeface="Barlow SCK SemiBold" panose="00000706000000000000" pitchFamily="50" charset="-18"/>
              </a:defRPr>
            </a:lvl1pPr>
          </a:lstStyle>
          <a:p>
            <a:r>
              <a:rPr lang="pl-PL" err="1"/>
              <a:t>Kliknij, aby edytować styl</a:t>
            </a:r>
            <a:endParaRPr lang="pl-PL"/>
          </a:p>
        </p:txBody>
      </p:sp>
      <p:sp>
        <p:nvSpPr>
          <p:cNvPr id="17" name="Symbol zastępczy tekstu 18"/>
          <p:cNvSpPr>
            <a:spLocks noGrp="1"/>
          </p:cNvSpPr>
          <p:nvPr>
            <p:ph type="body" sz="quarter" idx="11"/>
          </p:nvPr>
        </p:nvSpPr>
        <p:spPr>
          <a:xfrm>
            <a:off x="2116138" y="2730500"/>
            <a:ext cx="9470811" cy="4127500"/>
          </a:xfrm>
          <a:prstGeom prst="rect">
            <a:avLst/>
          </a:prstGeom>
        </p:spPr>
        <p:txBody>
          <a:bodyPr/>
          <a:lstStyle>
            <a:lvl1pPr marL="0" indent="0">
              <a:buNone/>
              <a:defRPr lang="pl-PL" sz="3200" b="1" kern="1200" dirty="0" smtClean="0">
                <a:solidFill>
                  <a:schemeClr val="tx1"/>
                </a:solidFill>
                <a:latin typeface="Barlow SCK SemiBold" panose="00000706000000000000" pitchFamily="50" charset="-18"/>
                <a:ea typeface="+mn-ea"/>
                <a:cs typeface="+mn-cs"/>
              </a:defRPr>
            </a:lvl1pPr>
            <a:lvl2pPr marL="914354" indent="0">
              <a:buNone/>
              <a:defRPr lang="pl-PL" sz="3200" b="1" kern="1200" dirty="0" smtClean="0">
                <a:solidFill>
                  <a:schemeClr val="tx1"/>
                </a:solidFill>
                <a:latin typeface="Barlow SCK SemiBold" panose="00000706000000000000" pitchFamily="50" charset="-18"/>
                <a:ea typeface="+mn-ea"/>
                <a:cs typeface="+mn-cs"/>
              </a:defRPr>
            </a:lvl2pPr>
            <a:lvl3pPr marL="1828708" indent="0">
              <a:buNone/>
              <a:defRPr lang="pl-PL" sz="3200" b="1" kern="1200" dirty="0" smtClean="0">
                <a:solidFill>
                  <a:schemeClr val="tx1"/>
                </a:solidFill>
                <a:latin typeface="Barlow SCK SemiBold" panose="00000706000000000000" pitchFamily="50" charset="-18"/>
                <a:ea typeface="+mn-ea"/>
                <a:cs typeface="+mn-cs"/>
              </a:defRPr>
            </a:lvl3pPr>
            <a:lvl4pPr marL="2743062" indent="0">
              <a:buNone/>
              <a:defRPr lang="pl-PL" sz="3200" b="1" kern="1200" dirty="0" smtClean="0">
                <a:solidFill>
                  <a:schemeClr val="tx1"/>
                </a:solidFill>
                <a:latin typeface="Barlow SCK SemiBold" panose="00000706000000000000" pitchFamily="50" charset="-18"/>
                <a:ea typeface="+mn-ea"/>
                <a:cs typeface="+mn-cs"/>
              </a:defRPr>
            </a:lvl4pPr>
            <a:lvl5pPr marL="3657416" indent="0">
              <a:buNone/>
              <a:defRPr lang="pl-PL" sz="3200" b="1" kern="1200" dirty="0" smtClean="0">
                <a:solidFill>
                  <a:schemeClr val="tx1"/>
                </a:solidFill>
                <a:latin typeface="Barlow SCK SemiBold" panose="00000706000000000000" pitchFamily="50" charset="-18"/>
                <a:ea typeface="+mn-ea"/>
                <a:cs typeface="+mn-cs"/>
              </a:defRPr>
            </a:lvl5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18" name="Symbol zastępczy tekstu 18"/>
          <p:cNvSpPr>
            <a:spLocks noGrp="1"/>
          </p:cNvSpPr>
          <p:nvPr>
            <p:ph type="body" sz="quarter" idx="12"/>
          </p:nvPr>
        </p:nvSpPr>
        <p:spPr>
          <a:xfrm>
            <a:off x="12064638" y="11081312"/>
            <a:ext cx="6313759" cy="571829"/>
          </a:xfrm>
          <a:prstGeom prst="rect">
            <a:avLst/>
          </a:prstGeom>
        </p:spPr>
        <p:txBody>
          <a:bodyPr/>
          <a:lstStyle>
            <a:lvl1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1pPr>
            <a:lvl2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2pPr>
            <a:lvl3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3pPr>
            <a:lvl4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4pPr>
            <a:lvl5pPr marL="0" indent="0" algn="l" defTabSz="1828800" rtl="0" eaLnBrk="1" latinLnBrk="0" hangingPunct="1">
              <a:lnSpc>
                <a:spcPct val="150000"/>
              </a:lnSpc>
              <a:buFont typeface="+mj-lt"/>
              <a:buNone/>
              <a:defRPr lang="pl-PL" sz="2800" b="1" kern="1200" dirty="0">
                <a:solidFill>
                  <a:srgbClr val="014C8F"/>
                </a:solidFill>
                <a:latin typeface="Barlow SCK SemiBold" panose="00000706000000000000" pitchFamily="50" charset="-18"/>
                <a:ea typeface="+mn-ea"/>
                <a:cs typeface="+mn-cs"/>
              </a:defRPr>
            </a:lvl5pPr>
          </a:lstStyle>
          <a:p>
            <a:pPr lvl="0"/>
            <a:r>
              <a:rPr lang="pl-PL"/>
              <a:t>Kliknij, aby edytować style wzorca tekstu</a:t>
            </a:r>
          </a:p>
        </p:txBody>
      </p:sp>
    </p:spTree>
    <p:extLst>
      <p:ext uri="{BB962C8B-B14F-4D97-AF65-F5344CB8AC3E}">
        <p14:creationId xmlns:p14="http://schemas.microsoft.com/office/powerpoint/2010/main" val="873221977"/>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lide_figur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377881-41A6-16AF-C7E4-90E50D6BD98F}"/>
              </a:ext>
            </a:extLst>
          </p:cNvPr>
          <p:cNvSpPr txBox="1"/>
          <p:nvPr userDrawn="1"/>
        </p:nvSpPr>
        <p:spPr>
          <a:xfrm>
            <a:off x="23234650" y="12800013"/>
            <a:ext cx="846138" cy="396875"/>
          </a:xfrm>
          <a:prstGeom prst="rect">
            <a:avLst/>
          </a:prstGeom>
          <a:noFill/>
        </p:spPr>
        <p:txBody>
          <a:bodyPr lIns="0" tIns="0" rIns="0" bIns="0">
            <a:spAutoFit/>
          </a:bodyPr>
          <a:lstStyle>
            <a:lvl1pPr>
              <a:defRPr sz="3600">
                <a:solidFill>
                  <a:schemeClr val="tx1"/>
                </a:solidFill>
                <a:latin typeface="Calibri" panose="020F0502020204030204" pitchFamily="34" charset="0"/>
                <a:cs typeface="Arial" panose="020B0604020202020204" pitchFamily="34" charset="0"/>
              </a:defRPr>
            </a:lvl1pPr>
            <a:lvl2pPr marL="742950" indent="-285750">
              <a:defRPr sz="3600">
                <a:solidFill>
                  <a:schemeClr val="tx1"/>
                </a:solidFill>
                <a:latin typeface="Calibri" panose="020F0502020204030204" pitchFamily="34" charset="0"/>
                <a:cs typeface="Arial" panose="020B0604020202020204" pitchFamily="34" charset="0"/>
              </a:defRPr>
            </a:lvl2pPr>
            <a:lvl3pPr marL="1143000" indent="-228600">
              <a:defRPr sz="3600">
                <a:solidFill>
                  <a:schemeClr val="tx1"/>
                </a:solidFill>
                <a:latin typeface="Calibri" panose="020F0502020204030204" pitchFamily="34" charset="0"/>
                <a:cs typeface="Arial" panose="020B0604020202020204" pitchFamily="34" charset="0"/>
              </a:defRPr>
            </a:lvl3pPr>
            <a:lvl4pPr marL="1600200" indent="-228600">
              <a:defRPr sz="3600">
                <a:solidFill>
                  <a:schemeClr val="tx1"/>
                </a:solidFill>
                <a:latin typeface="Calibri" panose="020F0502020204030204" pitchFamily="34" charset="0"/>
                <a:cs typeface="Arial" panose="020B0604020202020204" pitchFamily="34" charset="0"/>
              </a:defRPr>
            </a:lvl4pPr>
            <a:lvl5pPr marL="2057400" indent="-228600">
              <a:defRPr sz="3600">
                <a:solidFill>
                  <a:schemeClr val="tx1"/>
                </a:solidFill>
                <a:latin typeface="Calibri" panose="020F0502020204030204" pitchFamily="34" charset="0"/>
                <a:cs typeface="Arial" panose="020B0604020202020204" pitchFamily="34" charset="0"/>
              </a:defRPr>
            </a:lvl5pPr>
            <a:lvl6pPr marL="25146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6pPr>
            <a:lvl7pPr marL="29718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7pPr>
            <a:lvl8pPr marL="34290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8pPr>
            <a:lvl9pPr marL="3886200" indent="-228600" defTabSz="1828800" fontAlgn="base">
              <a:spcBef>
                <a:spcPct val="0"/>
              </a:spcBef>
              <a:spcAft>
                <a:spcPct val="0"/>
              </a:spcAft>
              <a:defRPr sz="3600">
                <a:solidFill>
                  <a:schemeClr val="tx1"/>
                </a:solidFill>
                <a:latin typeface="Calibri" panose="020F0502020204030204" pitchFamily="34" charset="0"/>
                <a:cs typeface="Arial" panose="020B0604020202020204" pitchFamily="34" charset="0"/>
              </a:defRPr>
            </a:lvl9pPr>
          </a:lstStyle>
          <a:p>
            <a:pPr algn="ctr" eaLnBrk="1" hangingPunct="1">
              <a:spcAft>
                <a:spcPts val="3000"/>
              </a:spcAft>
              <a:defRPr/>
            </a:pPr>
            <a:fld id="{DAAABC42-1E18-400C-AFE5-11B1DC910A85}" type="slidenum">
              <a:rPr lang="en-US" altLang="pl-PL" sz="2600" b="1" smtClean="0">
                <a:solidFill>
                  <a:srgbClr val="DCDDDE"/>
                </a:solidFill>
                <a:latin typeface="Barlow SCK SemiBold"/>
                <a:ea typeface="Poppins"/>
                <a:cs typeface="Poppins"/>
              </a:rPr>
              <a:pPr algn="ctr" eaLnBrk="1" hangingPunct="1">
                <a:spcAft>
                  <a:spcPts val="3000"/>
                </a:spcAft>
                <a:defRPr/>
              </a:pPr>
              <a:t>‹#›</a:t>
            </a:fld>
            <a:endParaRPr lang="en-US" altLang="pl-PL" sz="2600" b="1">
              <a:solidFill>
                <a:srgbClr val="DCDDDE"/>
              </a:solidFill>
              <a:latin typeface="Barlow SCK SemiBold"/>
              <a:ea typeface="Poppins"/>
              <a:cs typeface="Poppins"/>
            </a:endParaRPr>
          </a:p>
        </p:txBody>
      </p:sp>
      <p:sp>
        <p:nvSpPr>
          <p:cNvPr id="3" name="pole tekstowe 4">
            <a:extLst>
              <a:ext uri="{FF2B5EF4-FFF2-40B4-BE49-F238E27FC236}">
                <a16:creationId xmlns:a16="http://schemas.microsoft.com/office/drawing/2014/main" id="{129BA72D-49A9-1317-2C3C-F67D8E44E67D}"/>
              </a:ext>
            </a:extLst>
          </p:cNvPr>
          <p:cNvSpPr txBox="1">
            <a:spLocks noChangeArrowheads="1"/>
          </p:cNvSpPr>
          <p:nvPr userDrawn="1"/>
        </p:nvSpPr>
        <p:spPr bwMode="auto">
          <a:xfrm>
            <a:off x="7391400" y="12671425"/>
            <a:ext cx="15252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AU" altLang="pl-PL" sz="2800" b="1">
                <a:solidFill>
                  <a:schemeClr val="bg1"/>
                </a:solidFill>
                <a:latin typeface="Barlow SCK SemiBold"/>
              </a:rPr>
              <a:t>Institute of Thermal Technology, Gliwice, Poland			jacek.smolka@polsl.pl</a:t>
            </a:r>
          </a:p>
        </p:txBody>
      </p:sp>
      <p:pic>
        <p:nvPicPr>
          <p:cNvPr id="4" name="Shape 81" descr="itc_logo_5_colors_1500x1051">
            <a:extLst>
              <a:ext uri="{FF2B5EF4-FFF2-40B4-BE49-F238E27FC236}">
                <a16:creationId xmlns:a16="http://schemas.microsoft.com/office/drawing/2014/main" id="{8E359D79-F8FF-D8D3-9E4A-2F900E2D6374}"/>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2725" y="257175"/>
            <a:ext cx="300037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26"/>
          <p:cNvSpPr>
            <a:spLocks noGrp="1"/>
          </p:cNvSpPr>
          <p:nvPr>
            <p:ph type="pic" sz="quarter" idx="10"/>
          </p:nvPr>
        </p:nvSpPr>
        <p:spPr>
          <a:xfrm>
            <a:off x="2128349" y="2748988"/>
            <a:ext cx="20579252" cy="8258102"/>
          </a:xfrm>
          <a:prstGeom prst="rect">
            <a:avLst/>
          </a:prstGeom>
        </p:spPr>
        <p:txBody>
          <a:bodyPr/>
          <a:lstStyle>
            <a:lvl1pPr marL="0" indent="0">
              <a:buFontTx/>
              <a:buNone/>
              <a:defRPr sz="2400">
                <a:solidFill>
                  <a:schemeClr val="accent2"/>
                </a:solidFill>
                <a:latin typeface="Montserrat Light" panose="00000400000000000000" pitchFamily="50" charset="0"/>
              </a:defRPr>
            </a:lvl1pPr>
          </a:lstStyle>
          <a:p>
            <a:pPr lvl="0"/>
            <a:endParaRPr lang="en-US" noProof="0"/>
          </a:p>
        </p:txBody>
      </p:sp>
      <p:sp>
        <p:nvSpPr>
          <p:cNvPr id="12" name="Tytuł 1"/>
          <p:cNvSpPr>
            <a:spLocks noGrp="1"/>
          </p:cNvSpPr>
          <p:nvPr>
            <p:ph type="title"/>
          </p:nvPr>
        </p:nvSpPr>
        <p:spPr>
          <a:xfrm>
            <a:off x="4062550" y="730251"/>
            <a:ext cx="18645052" cy="1845310"/>
          </a:xfrm>
          <a:prstGeom prst="rect">
            <a:avLst/>
          </a:prstGeom>
        </p:spPr>
        <p:txBody>
          <a:bodyPr/>
          <a:lstStyle>
            <a:lvl1pPr>
              <a:defRPr sz="7200">
                <a:latin typeface="Barlow SCK SemiBold" panose="00000706000000000000" pitchFamily="50" charset="-18"/>
              </a:defRPr>
            </a:lvl1pPr>
          </a:lstStyle>
          <a:p>
            <a:r>
              <a:rPr lang="pl-PL" err="1"/>
              <a:t>Kliknij, aby edytować styl</a:t>
            </a:r>
            <a:endParaRPr lang="pl-PL"/>
          </a:p>
        </p:txBody>
      </p:sp>
      <p:sp>
        <p:nvSpPr>
          <p:cNvPr id="15" name="Symbol zastępczy tekstu 18"/>
          <p:cNvSpPr>
            <a:spLocks noGrp="1"/>
          </p:cNvSpPr>
          <p:nvPr>
            <p:ph type="body" sz="quarter" idx="12"/>
          </p:nvPr>
        </p:nvSpPr>
        <p:spPr>
          <a:xfrm>
            <a:off x="9035120" y="11075670"/>
            <a:ext cx="6313759" cy="571829"/>
          </a:xfrm>
          <a:prstGeom prst="rect">
            <a:avLst/>
          </a:prstGeom>
        </p:spPr>
        <p:txBody>
          <a:bodyPr/>
          <a:lstStyle>
            <a:lvl1pPr marL="0" indent="0" algn="ctr"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1pPr>
            <a:lvl2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2pPr>
            <a:lvl3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3pPr>
            <a:lvl4pPr marL="0" indent="0" algn="l" defTabSz="1828800" rtl="0" eaLnBrk="1" latinLnBrk="0" hangingPunct="1">
              <a:lnSpc>
                <a:spcPct val="150000"/>
              </a:lnSpc>
              <a:buFont typeface="+mj-lt"/>
              <a:buNone/>
              <a:defRPr lang="pl-PL" sz="2800" b="1" kern="1200" dirty="0" smtClean="0">
                <a:solidFill>
                  <a:srgbClr val="014C8F"/>
                </a:solidFill>
                <a:latin typeface="Barlow SCK SemiBold" panose="00000706000000000000" pitchFamily="50" charset="-18"/>
                <a:ea typeface="+mn-ea"/>
                <a:cs typeface="+mn-cs"/>
              </a:defRPr>
            </a:lvl4pPr>
            <a:lvl5pPr marL="0" indent="0" algn="l" defTabSz="1828800" rtl="0" eaLnBrk="1" latinLnBrk="0" hangingPunct="1">
              <a:lnSpc>
                <a:spcPct val="150000"/>
              </a:lnSpc>
              <a:buFont typeface="+mj-lt"/>
              <a:buNone/>
              <a:defRPr lang="pl-PL" sz="2800" b="1" kern="1200" dirty="0">
                <a:solidFill>
                  <a:srgbClr val="014C8F"/>
                </a:solidFill>
                <a:latin typeface="Barlow SCK SemiBold" panose="00000706000000000000" pitchFamily="50" charset="-18"/>
                <a:ea typeface="+mn-ea"/>
                <a:cs typeface="+mn-cs"/>
              </a:defRPr>
            </a:lvl5pPr>
          </a:lstStyle>
          <a:p>
            <a:pPr lvl="0"/>
            <a:r>
              <a:rPr lang="pl-PL"/>
              <a:t>Kliknij, aby edytować style wzorca tekstu</a:t>
            </a:r>
          </a:p>
        </p:txBody>
      </p:sp>
    </p:spTree>
    <p:extLst>
      <p:ext uri="{BB962C8B-B14F-4D97-AF65-F5344CB8AC3E}">
        <p14:creationId xmlns:p14="http://schemas.microsoft.com/office/powerpoint/2010/main" val="4162375963"/>
      </p:ext>
    </p:extLst>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D76AC832-D276-941A-4BC6-3D55FC099B24}"/>
              </a:ext>
            </a:extLst>
          </p:cNvPr>
          <p:cNvSpPr/>
          <p:nvPr userDrawn="1"/>
        </p:nvSpPr>
        <p:spPr>
          <a:xfrm>
            <a:off x="0" y="12096750"/>
            <a:ext cx="24384000" cy="1619250"/>
          </a:xfrm>
          <a:prstGeom prst="rect">
            <a:avLst/>
          </a:prstGeom>
          <a:solidFill>
            <a:srgbClr val="154C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1027" name="Obraz 7">
            <a:extLst>
              <a:ext uri="{FF2B5EF4-FFF2-40B4-BE49-F238E27FC236}">
                <a16:creationId xmlns:a16="http://schemas.microsoft.com/office/drawing/2014/main" id="{85514FC8-D90F-933B-242F-8F02A75FE6C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643063" y="12441238"/>
            <a:ext cx="3446462"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pole tekstowe 18">
            <a:extLst>
              <a:ext uri="{FF2B5EF4-FFF2-40B4-BE49-F238E27FC236}">
                <a16:creationId xmlns:a16="http://schemas.microsoft.com/office/drawing/2014/main" id="{CBBA4BBA-D91C-90B1-435C-6EA1531B26E0}"/>
              </a:ext>
            </a:extLst>
          </p:cNvPr>
          <p:cNvSpPr txBox="1"/>
          <p:nvPr userDrawn="1"/>
        </p:nvSpPr>
        <p:spPr>
          <a:xfrm>
            <a:off x="16795750" y="12815888"/>
            <a:ext cx="7099300" cy="554037"/>
          </a:xfrm>
          <a:prstGeom prst="rect">
            <a:avLst/>
          </a:prstGeom>
          <a:noFill/>
        </p:spPr>
        <p:txBody>
          <a:bodyPr>
            <a:spAutoFit/>
          </a:bodyPr>
          <a:lstStyle/>
          <a:p>
            <a:pPr eaLnBrk="1" fontAlgn="auto" hangingPunct="1">
              <a:spcBef>
                <a:spcPts val="0"/>
              </a:spcBef>
              <a:spcAft>
                <a:spcPts val="0"/>
              </a:spcAft>
              <a:defRPr/>
            </a:pPr>
            <a:r>
              <a:rPr lang="pl-PL" sz="2800" spc="600">
                <a:solidFill>
                  <a:schemeClr val="bg1"/>
                </a:solidFill>
                <a:latin typeface="Barlow SCK SemiBold" panose="00000706000000000000" pitchFamily="50" charset="-18"/>
                <a:cs typeface="+mn-cs"/>
              </a:rPr>
              <a:t>CURABITUR</a:t>
            </a:r>
            <a:r>
              <a:rPr lang="pl-PL" sz="3000" spc="600">
                <a:solidFill>
                  <a:schemeClr val="bg1"/>
                </a:solidFill>
                <a:latin typeface="Barlow SCK SemiBold" panose="00000706000000000000" pitchFamily="50" charset="-18"/>
                <a:cs typeface="+mn-cs"/>
              </a:rPr>
              <a:t> PULVINAR QUAM</a:t>
            </a:r>
          </a:p>
        </p:txBody>
      </p:sp>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Lst>
  <p:transition/>
  <p:hf hdr="0" dt="0"/>
  <p:txStyles>
    <p:titleStyle>
      <a:lvl1pPr algn="l" defTabSz="1827213" rtl="0" eaLnBrk="0" fontAlgn="base" hangingPunct="0">
        <a:lnSpc>
          <a:spcPct val="90000"/>
        </a:lnSpc>
        <a:spcBef>
          <a:spcPct val="0"/>
        </a:spcBef>
        <a:spcAft>
          <a:spcPct val="0"/>
        </a:spcAft>
        <a:defRPr sz="8800" kern="1200">
          <a:solidFill>
            <a:schemeClr val="tx1"/>
          </a:solidFill>
          <a:latin typeface="+mj-lt"/>
          <a:ea typeface="+mj-ea"/>
          <a:cs typeface="+mj-cs"/>
        </a:defRPr>
      </a:lvl1pPr>
      <a:lvl2pPr algn="l" defTabSz="1827213" rtl="0" eaLnBrk="0" fontAlgn="base" hangingPunct="0">
        <a:lnSpc>
          <a:spcPct val="90000"/>
        </a:lnSpc>
        <a:spcBef>
          <a:spcPct val="0"/>
        </a:spcBef>
        <a:spcAft>
          <a:spcPct val="0"/>
        </a:spcAft>
        <a:defRPr sz="8800">
          <a:solidFill>
            <a:schemeClr val="tx1"/>
          </a:solidFill>
          <a:latin typeface="Calibri Light" panose="020F0302020204030204" pitchFamily="34" charset="0"/>
        </a:defRPr>
      </a:lvl2pPr>
      <a:lvl3pPr algn="l" defTabSz="1827213" rtl="0" eaLnBrk="0" fontAlgn="base" hangingPunct="0">
        <a:lnSpc>
          <a:spcPct val="90000"/>
        </a:lnSpc>
        <a:spcBef>
          <a:spcPct val="0"/>
        </a:spcBef>
        <a:spcAft>
          <a:spcPct val="0"/>
        </a:spcAft>
        <a:defRPr sz="8800">
          <a:solidFill>
            <a:schemeClr val="tx1"/>
          </a:solidFill>
          <a:latin typeface="Calibri Light" panose="020F0302020204030204" pitchFamily="34" charset="0"/>
        </a:defRPr>
      </a:lvl3pPr>
      <a:lvl4pPr algn="l" defTabSz="1827213" rtl="0" eaLnBrk="0" fontAlgn="base" hangingPunct="0">
        <a:lnSpc>
          <a:spcPct val="90000"/>
        </a:lnSpc>
        <a:spcBef>
          <a:spcPct val="0"/>
        </a:spcBef>
        <a:spcAft>
          <a:spcPct val="0"/>
        </a:spcAft>
        <a:defRPr sz="8800">
          <a:solidFill>
            <a:schemeClr val="tx1"/>
          </a:solidFill>
          <a:latin typeface="Calibri Light" panose="020F0302020204030204" pitchFamily="34" charset="0"/>
        </a:defRPr>
      </a:lvl4pPr>
      <a:lvl5pPr algn="l" defTabSz="1827213" rtl="0" eaLnBrk="0" fontAlgn="base" hangingPunct="0">
        <a:lnSpc>
          <a:spcPct val="90000"/>
        </a:lnSpc>
        <a:spcBef>
          <a:spcPct val="0"/>
        </a:spcBef>
        <a:spcAft>
          <a:spcPct val="0"/>
        </a:spcAft>
        <a:defRPr sz="8800">
          <a:solidFill>
            <a:schemeClr val="tx1"/>
          </a:solidFill>
          <a:latin typeface="Calibri Light" panose="020F0302020204030204" pitchFamily="34" charset="0"/>
        </a:defRPr>
      </a:lvl5pPr>
      <a:lvl6pPr marL="457200" algn="l" defTabSz="1827213" rtl="0" fontAlgn="base">
        <a:lnSpc>
          <a:spcPct val="90000"/>
        </a:lnSpc>
        <a:spcBef>
          <a:spcPct val="0"/>
        </a:spcBef>
        <a:spcAft>
          <a:spcPct val="0"/>
        </a:spcAft>
        <a:defRPr sz="8800">
          <a:solidFill>
            <a:schemeClr val="tx1"/>
          </a:solidFill>
          <a:latin typeface="Calibri Light" panose="020F0302020204030204" pitchFamily="34" charset="0"/>
        </a:defRPr>
      </a:lvl6pPr>
      <a:lvl7pPr marL="914400" algn="l" defTabSz="1827213" rtl="0" fontAlgn="base">
        <a:lnSpc>
          <a:spcPct val="90000"/>
        </a:lnSpc>
        <a:spcBef>
          <a:spcPct val="0"/>
        </a:spcBef>
        <a:spcAft>
          <a:spcPct val="0"/>
        </a:spcAft>
        <a:defRPr sz="8800">
          <a:solidFill>
            <a:schemeClr val="tx1"/>
          </a:solidFill>
          <a:latin typeface="Calibri Light" panose="020F0302020204030204" pitchFamily="34" charset="0"/>
        </a:defRPr>
      </a:lvl7pPr>
      <a:lvl8pPr marL="1371600" algn="l" defTabSz="1827213" rtl="0" fontAlgn="base">
        <a:lnSpc>
          <a:spcPct val="90000"/>
        </a:lnSpc>
        <a:spcBef>
          <a:spcPct val="0"/>
        </a:spcBef>
        <a:spcAft>
          <a:spcPct val="0"/>
        </a:spcAft>
        <a:defRPr sz="8800">
          <a:solidFill>
            <a:schemeClr val="tx1"/>
          </a:solidFill>
          <a:latin typeface="Calibri Light" panose="020F0302020204030204" pitchFamily="34" charset="0"/>
        </a:defRPr>
      </a:lvl8pPr>
      <a:lvl9pPr marL="1828800" algn="l" defTabSz="1827213" rtl="0" fontAlgn="base">
        <a:lnSpc>
          <a:spcPct val="90000"/>
        </a:lnSpc>
        <a:spcBef>
          <a:spcPct val="0"/>
        </a:spcBef>
        <a:spcAft>
          <a:spcPct val="0"/>
        </a:spcAft>
        <a:defRPr sz="8800">
          <a:solidFill>
            <a:schemeClr val="tx1"/>
          </a:solidFill>
          <a:latin typeface="Calibri Light" panose="020F0302020204030204" pitchFamily="34" charset="0"/>
        </a:defRPr>
      </a:lvl9pPr>
    </p:titleStyle>
    <p:body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2" algn="l" defTabSz="1828709" rtl="0" eaLnBrk="1" latinLnBrk="0" hangingPunct="1">
        <a:defRPr sz="3600" kern="1200">
          <a:solidFill>
            <a:schemeClr val="tx1"/>
          </a:solidFill>
          <a:latin typeface="+mn-lt"/>
          <a:ea typeface="+mn-ea"/>
          <a:cs typeface="+mn-cs"/>
        </a:defRPr>
      </a:lvl4pPr>
      <a:lvl5pPr marL="3657418" algn="l" defTabSz="1828709" rtl="0" eaLnBrk="1" latinLnBrk="0" hangingPunct="1">
        <a:defRPr sz="3600" kern="1200">
          <a:solidFill>
            <a:schemeClr val="tx1"/>
          </a:solidFill>
          <a:latin typeface="+mn-lt"/>
          <a:ea typeface="+mn-ea"/>
          <a:cs typeface="+mn-cs"/>
        </a:defRPr>
      </a:lvl5pPr>
      <a:lvl6pPr marL="4571772"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4.wmf"/><Relationship Id="rId4" Type="http://schemas.openxmlformats.org/officeDocument/2006/relationships/image" Target="../media/image53.wmf"/></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0.emf"/><Relationship Id="rId7" Type="http://schemas.openxmlformats.org/officeDocument/2006/relationships/image" Target="../media/image64.emf"/><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emf"/></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ymbol zastępczy zawartości 1">
            <a:extLst>
              <a:ext uri="{FF2B5EF4-FFF2-40B4-BE49-F238E27FC236}">
                <a16:creationId xmlns:a16="http://schemas.microsoft.com/office/drawing/2014/main" id="{B4039270-88F0-5910-5406-17CD4B82B2C6}"/>
              </a:ext>
            </a:extLst>
          </p:cNvPr>
          <p:cNvSpPr>
            <a:spLocks noGrp="1" noChangeArrowheads="1"/>
          </p:cNvSpPr>
          <p:nvPr>
            <p:ph sz="quarter" idx="4294967295"/>
          </p:nvPr>
        </p:nvSpPr>
        <p:spPr bwMode="auto">
          <a:xfrm>
            <a:off x="0" y="4873920"/>
            <a:ext cx="24384000" cy="2346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eaLnBrk="1" hangingPunct="1">
              <a:lnSpc>
                <a:spcPct val="110000"/>
              </a:lnSpc>
              <a:buFont typeface="Arial" panose="020B0604020202020204" pitchFamily="34" charset="0"/>
              <a:buNone/>
            </a:pPr>
            <a:r>
              <a:rPr lang="pl-PL" altLang="pl-PL" sz="8000" b="1" baseline="-25000" dirty="0">
                <a:latin typeface="Barlow SCK SemiBold"/>
                <a:ea typeface="Poppins SemiBold" panose="00000700000000000000" pitchFamily="2" charset="-18"/>
                <a:cs typeface="Poppins SemiBold" panose="00000700000000000000" pitchFamily="2" charset="-18"/>
              </a:rPr>
              <a:t>Kompensatory synchroniczne z konwersji odstawianych turbogeneratorów</a:t>
            </a:r>
          </a:p>
          <a:p>
            <a:pPr marL="0" indent="0" algn="ctr" eaLnBrk="1" hangingPunct="1">
              <a:lnSpc>
                <a:spcPct val="110000"/>
              </a:lnSpc>
              <a:buFont typeface="Arial" panose="020B0604020202020204" pitchFamily="34" charset="0"/>
              <a:buNone/>
            </a:pPr>
            <a:r>
              <a:rPr lang="pl-PL" altLang="pl-PL" sz="8000" b="1" baseline="-25000" dirty="0">
                <a:latin typeface="Barlow SCK SemiBold"/>
                <a:ea typeface="Poppins SemiBold" panose="00000700000000000000" pitchFamily="2" charset="-18"/>
                <a:cs typeface="Poppins SemiBold" panose="00000700000000000000" pitchFamily="2" charset="-18"/>
              </a:rPr>
              <a:t>bloków węglowych stabilizujące pracę systemu elektroenergetycznego</a:t>
            </a:r>
            <a:endParaRPr lang="en-AU" altLang="pl-PL" sz="8000" b="1" baseline="-25000" dirty="0">
              <a:latin typeface="Barlow SCK SemiBold"/>
              <a:ea typeface="Poppins SemiBold" panose="00000700000000000000" pitchFamily="2" charset="-18"/>
              <a:cs typeface="Poppins SemiBold" panose="00000700000000000000" pitchFamily="2" charset="-18"/>
            </a:endParaRPr>
          </a:p>
        </p:txBody>
      </p:sp>
      <p:sp>
        <p:nvSpPr>
          <p:cNvPr id="8195" name="Symbol zastępczy zawartości 2">
            <a:extLst>
              <a:ext uri="{FF2B5EF4-FFF2-40B4-BE49-F238E27FC236}">
                <a16:creationId xmlns:a16="http://schemas.microsoft.com/office/drawing/2014/main" id="{CE8AB852-E394-9CF8-E44A-FE34B9B42B79}"/>
              </a:ext>
            </a:extLst>
          </p:cNvPr>
          <p:cNvSpPr>
            <a:spLocks noGrp="1"/>
          </p:cNvSpPr>
          <p:nvPr>
            <p:ph sz="quarter" idx="4294967295"/>
          </p:nvPr>
        </p:nvSpPr>
        <p:spPr bwMode="auto">
          <a:xfrm>
            <a:off x="0" y="9188224"/>
            <a:ext cx="24384000" cy="1220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eaLnBrk="1" hangingPunct="1">
              <a:buFont typeface="Arial" panose="020B0604020202020204" pitchFamily="34" charset="0"/>
              <a:buNone/>
            </a:pPr>
            <a:r>
              <a:rPr lang="pl-PL" altLang="pl-PL" sz="4400" b="1" dirty="0">
                <a:latin typeface="Barlow SCK SemiBold"/>
                <a:ea typeface="Poppins SemiBold" panose="00000700000000000000" pitchFamily="2" charset="-18"/>
                <a:cs typeface="Poppins SemiBold" panose="00000700000000000000" pitchFamily="2" charset="-18"/>
              </a:rPr>
              <a:t>dr hab. inż. Roman</a:t>
            </a:r>
            <a:r>
              <a:rPr lang="en-AU" altLang="pl-PL" sz="4400" b="1" dirty="0">
                <a:latin typeface="Barlow SCK SemiBold"/>
                <a:ea typeface="Poppins SemiBold" panose="00000700000000000000" pitchFamily="2" charset="-18"/>
                <a:cs typeface="Poppins SemiBold" panose="00000700000000000000" pitchFamily="2" charset="-18"/>
              </a:rPr>
              <a:t> </a:t>
            </a:r>
            <a:r>
              <a:rPr lang="pl-PL" altLang="pl-PL" sz="4400" b="1" dirty="0">
                <a:latin typeface="Barlow SCK SemiBold"/>
                <a:ea typeface="Poppins SemiBold" panose="00000700000000000000" pitchFamily="2" charset="-18"/>
                <a:cs typeface="Poppins SemiBold" panose="00000700000000000000" pitchFamily="2" charset="-18"/>
              </a:rPr>
              <a:t>Krok, prof. Politechniki Śląskiej</a:t>
            </a:r>
            <a:endParaRPr lang="en-AU" altLang="pl-PL" sz="4400" dirty="0">
              <a:latin typeface="Barlow SCK SemiBold"/>
              <a:ea typeface="Poppins SemiBold" panose="00000700000000000000" pitchFamily="2" charset="-18"/>
              <a:cs typeface="Poppins SemiBold" panose="00000700000000000000" pitchFamily="2" charset="-18"/>
            </a:endParaRPr>
          </a:p>
        </p:txBody>
      </p:sp>
      <p:sp>
        <p:nvSpPr>
          <p:cNvPr id="2" name="Symbol zastępczy zawartości 1">
            <a:extLst>
              <a:ext uri="{FF2B5EF4-FFF2-40B4-BE49-F238E27FC236}">
                <a16:creationId xmlns:a16="http://schemas.microsoft.com/office/drawing/2014/main" id="{150BAC2F-D42B-2D3B-64EC-D96D9BD514FE}"/>
              </a:ext>
            </a:extLst>
          </p:cNvPr>
          <p:cNvSpPr txBox="1">
            <a:spLocks noChangeArrowheads="1"/>
          </p:cNvSpPr>
          <p:nvPr/>
        </p:nvSpPr>
        <p:spPr bwMode="auto">
          <a:xfrm>
            <a:off x="4040778" y="372710"/>
            <a:ext cx="20343222" cy="2346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10000"/>
              </a:lnSpc>
              <a:buFont typeface="Arial" panose="020B0604020202020204" pitchFamily="34" charset="0"/>
              <a:buNone/>
            </a:pPr>
            <a:r>
              <a:rPr lang="pl-PL" altLang="pl-PL" sz="4400" b="1" baseline="-25000" dirty="0">
                <a:latin typeface="Barlow SCK SemiBold"/>
                <a:ea typeface="Poppins SemiBold" panose="00000700000000000000" pitchFamily="2" charset="-18"/>
                <a:cs typeface="Poppins SemiBold" panose="00000700000000000000" pitchFamily="2" charset="-18"/>
              </a:rPr>
              <a:t>KOMITET PROBLEMÓW ENERGETYKI POLSKIEJ AKADEMII NAUK</a:t>
            </a:r>
          </a:p>
          <a:p>
            <a:pPr marL="0" indent="0" algn="ctr" eaLnBrk="1" hangingPunct="1">
              <a:lnSpc>
                <a:spcPct val="110000"/>
              </a:lnSpc>
              <a:buFont typeface="Arial" panose="020B0604020202020204" pitchFamily="34" charset="0"/>
              <a:buNone/>
            </a:pPr>
            <a:r>
              <a:rPr lang="pl-PL" altLang="pl-PL" sz="4400" baseline="-25000" dirty="0">
                <a:latin typeface="Barlow SCK SemiBold"/>
                <a:ea typeface="Poppins SemiBold" panose="00000700000000000000" pitchFamily="2" charset="-18"/>
                <a:cs typeface="Poppins SemiBold" panose="00000700000000000000" pitchFamily="2" charset="-18"/>
              </a:rPr>
              <a:t>Seminarium pt.: „</a:t>
            </a:r>
            <a:r>
              <a:rPr lang="pl-PL" altLang="pl-PL" sz="4400" i="1" baseline="-25000" dirty="0">
                <a:latin typeface="Barlow SCK SemiBold"/>
                <a:ea typeface="Poppins SemiBold" panose="00000700000000000000" pitchFamily="2" charset="-18"/>
                <a:cs typeface="Poppins SemiBold" panose="00000700000000000000" pitchFamily="2" charset="-18"/>
              </a:rPr>
              <a:t>Rola bloków węglowych w krajowym systemie energetycznym w perspektywie 2050 roku</a:t>
            </a:r>
            <a:r>
              <a:rPr lang="pl-PL" altLang="pl-PL" sz="4400" baseline="-25000" dirty="0">
                <a:latin typeface="Barlow SCK SemiBold"/>
                <a:ea typeface="Poppins SemiBold" panose="00000700000000000000" pitchFamily="2" charset="-18"/>
                <a:cs typeface="Poppins SemiBold" panose="00000700000000000000" pitchFamily="2" charset="-18"/>
              </a:rPr>
              <a:t>”</a:t>
            </a:r>
          </a:p>
          <a:p>
            <a:pPr marL="0" indent="0" algn="ctr" eaLnBrk="1" hangingPunct="1">
              <a:lnSpc>
                <a:spcPct val="110000"/>
              </a:lnSpc>
              <a:buFont typeface="Arial" panose="020B0604020202020204" pitchFamily="34" charset="0"/>
              <a:buNone/>
            </a:pPr>
            <a:r>
              <a:rPr lang="pl-PL" altLang="pl-PL" sz="4400" baseline="-25000" dirty="0">
                <a:latin typeface="Barlow SCK SemiBold"/>
                <a:ea typeface="Poppins SemiBold" panose="00000700000000000000" pitchFamily="2" charset="-18"/>
                <a:cs typeface="Poppins SemiBold" panose="00000700000000000000" pitchFamily="2" charset="-18"/>
              </a:rPr>
              <a:t>Warszawa, 20 czerwca 2024 r.</a:t>
            </a:r>
            <a:endParaRPr lang="en-AU" altLang="pl-PL" sz="4400" baseline="-25000" dirty="0">
              <a:latin typeface="Barlow SCK SemiBold"/>
              <a:ea typeface="Poppins SemiBold" panose="00000700000000000000" pitchFamily="2" charset="-18"/>
              <a:cs typeface="Poppins SemiBold" panose="00000700000000000000" pitchFamily="2" charset="-18"/>
            </a:endParaRPr>
          </a:p>
        </p:txBody>
      </p:sp>
      <p:cxnSp>
        <p:nvCxnSpPr>
          <p:cNvPr id="4" name="Łącznik prosty 3">
            <a:extLst>
              <a:ext uri="{FF2B5EF4-FFF2-40B4-BE49-F238E27FC236}">
                <a16:creationId xmlns:a16="http://schemas.microsoft.com/office/drawing/2014/main" id="{C04B257C-AF70-65EC-6591-6CD523685E41}"/>
              </a:ext>
            </a:extLst>
          </p:cNvPr>
          <p:cNvCxnSpPr>
            <a:cxnSpLocks/>
          </p:cNvCxnSpPr>
          <p:nvPr/>
        </p:nvCxnSpPr>
        <p:spPr>
          <a:xfrm flipV="1">
            <a:off x="531223" y="2905941"/>
            <a:ext cx="23417348" cy="203019"/>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8" name="Obraz 7">
            <a:extLst>
              <a:ext uri="{FF2B5EF4-FFF2-40B4-BE49-F238E27FC236}">
                <a16:creationId xmlns:a16="http://schemas.microsoft.com/office/drawing/2014/main" id="{319160BA-906D-3333-05AF-F295F9074B52}"/>
              </a:ext>
            </a:extLst>
          </p:cNvPr>
          <p:cNvPicPr>
            <a:picLocks noChangeAspect="1"/>
          </p:cNvPicPr>
          <p:nvPr/>
        </p:nvPicPr>
        <p:blipFill>
          <a:blip r:embed="rId3"/>
          <a:stretch>
            <a:fillRect/>
          </a:stretch>
        </p:blipFill>
        <p:spPr>
          <a:xfrm>
            <a:off x="731520" y="499443"/>
            <a:ext cx="3117668" cy="201823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ymbol zastępczy tekstu 2">
            <a:extLst>
              <a:ext uri="{FF2B5EF4-FFF2-40B4-BE49-F238E27FC236}">
                <a16:creationId xmlns:a16="http://schemas.microsoft.com/office/drawing/2014/main" id="{7A465474-CD6B-E7AC-D8F5-DDF1861044F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KOMPENSATOR SYNCHRONICZNY GENERUJĄCY MOC BIERNĄ I STABILIZUJĄCY PRACĘ SYSTEMU</a:t>
            </a:r>
            <a:endParaRPr lang="pl-PL" altLang="pl-PL" b="1" dirty="0">
              <a:solidFill>
                <a:srgbClr val="3333CC"/>
              </a:solidFill>
              <a:latin typeface="Barlow SCK SemiBold"/>
            </a:endParaRPr>
          </a:p>
        </p:txBody>
      </p:sp>
      <p:pic>
        <p:nvPicPr>
          <p:cNvPr id="3" name="Obraz 2">
            <a:extLst>
              <a:ext uri="{FF2B5EF4-FFF2-40B4-BE49-F238E27FC236}">
                <a16:creationId xmlns:a16="http://schemas.microsoft.com/office/drawing/2014/main" id="{E0F00CF3-08E8-EFC0-AD83-799CFB8BF062}"/>
              </a:ext>
            </a:extLst>
          </p:cNvPr>
          <p:cNvPicPr>
            <a:picLocks noChangeAspect="1"/>
          </p:cNvPicPr>
          <p:nvPr/>
        </p:nvPicPr>
        <p:blipFill>
          <a:blip r:embed="rId3"/>
          <a:stretch>
            <a:fillRect/>
          </a:stretch>
        </p:blipFill>
        <p:spPr>
          <a:xfrm>
            <a:off x="267378" y="1518130"/>
            <a:ext cx="17893446" cy="9297916"/>
          </a:xfrm>
          <a:prstGeom prst="rect">
            <a:avLst/>
          </a:prstGeom>
        </p:spPr>
      </p:pic>
      <p:pic>
        <p:nvPicPr>
          <p:cNvPr id="5" name="Obraz 4">
            <a:extLst>
              <a:ext uri="{FF2B5EF4-FFF2-40B4-BE49-F238E27FC236}">
                <a16:creationId xmlns:a16="http://schemas.microsoft.com/office/drawing/2014/main" id="{6881E724-8390-820C-4C47-E728590475DE}"/>
              </a:ext>
            </a:extLst>
          </p:cNvPr>
          <p:cNvPicPr>
            <a:picLocks noChangeAspect="1"/>
          </p:cNvPicPr>
          <p:nvPr/>
        </p:nvPicPr>
        <p:blipFill>
          <a:blip r:embed="rId4"/>
          <a:stretch>
            <a:fillRect/>
          </a:stretch>
        </p:blipFill>
        <p:spPr>
          <a:xfrm>
            <a:off x="18160824" y="2290354"/>
            <a:ext cx="6037978" cy="8035839"/>
          </a:xfrm>
          <a:prstGeom prst="rect">
            <a:avLst/>
          </a:prstGeom>
        </p:spPr>
      </p:pic>
    </p:spTree>
    <p:extLst>
      <p:ext uri="{BB962C8B-B14F-4D97-AF65-F5344CB8AC3E}">
        <p14:creationId xmlns:p14="http://schemas.microsoft.com/office/powerpoint/2010/main" val="392055810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ymbol zastępczy tekstu 2">
            <a:extLst>
              <a:ext uri="{FF2B5EF4-FFF2-40B4-BE49-F238E27FC236}">
                <a16:creationId xmlns:a16="http://schemas.microsoft.com/office/drawing/2014/main" id="{D3252DA0-AD53-19D7-5F0D-53105BE629C9}"/>
              </a:ext>
            </a:extLst>
          </p:cNvPr>
          <p:cNvSpPr>
            <a:spLocks noGrp="1"/>
          </p:cNvSpPr>
          <p:nvPr>
            <p:ph type="body" sz="quarter" idx="4294967295"/>
          </p:nvPr>
        </p:nvSpPr>
        <p:spPr bwMode="auto">
          <a:xfrm>
            <a:off x="757237" y="1706927"/>
            <a:ext cx="22869525" cy="8986837"/>
          </a:xfrm>
          <a:prstGeom prst="rect">
            <a:avLst/>
          </a:prstGeom>
        </p:spPr>
        <p:txBody>
          <a:bodyPr/>
          <a:lstStyle/>
          <a:p>
            <a:pPr marL="0" indent="0" algn="just" eaLnBrk="1" hangingPunct="1">
              <a:lnSpc>
                <a:spcPct val="150000"/>
              </a:lnSpc>
              <a:spcBef>
                <a:spcPct val="0"/>
              </a:spcBef>
              <a:spcAft>
                <a:spcPts val="4800"/>
              </a:spcAft>
              <a:buFont typeface="Arial" panose="020B0604020202020204" pitchFamily="34" charset="0"/>
              <a:buNone/>
              <a:defRPr/>
            </a:pPr>
            <a:r>
              <a:rPr lang="pl-PL" altLang="pl-PL" sz="3600" b="1" dirty="0">
                <a:solidFill>
                  <a:srgbClr val="FF0000"/>
                </a:solidFill>
                <a:highlight>
                  <a:srgbClr val="FFFF00"/>
                </a:highlight>
                <a:latin typeface="Barlow SCK SemiBold"/>
              </a:rPr>
              <a:t>Istota pomysłu polega na dokonaniu zmian konstrukcyjnych w niewielkim fragmencie odstawionego bloku węglowego w celu jego dostosowania do pracy kompensatorowej. </a:t>
            </a:r>
          </a:p>
          <a:p>
            <a:pPr marL="0" indent="0" algn="just" eaLnBrk="1" hangingPunct="1">
              <a:lnSpc>
                <a:spcPct val="150000"/>
              </a:lnSpc>
              <a:spcBef>
                <a:spcPct val="0"/>
              </a:spcBef>
              <a:spcAft>
                <a:spcPts val="4800"/>
              </a:spcAft>
              <a:buFont typeface="Arial" panose="020B0604020202020204" pitchFamily="34" charset="0"/>
              <a:buNone/>
              <a:defRPr/>
            </a:pPr>
            <a:r>
              <a:rPr lang="pl-PL" altLang="pl-PL" sz="3600" b="1" dirty="0">
                <a:latin typeface="Barlow SCK SemiBold"/>
              </a:rPr>
              <a:t>Zastosowanie tego rozwiązania umożliwi pozyskanie przez operatora systemu już za 5 lat wielu kompensatorów synchronicznych niskim kosztem przy wykorzystaniu istniejącego zasobu w postaci odstawianych bloków węglowych             oraz istniejącej kadry wykwalifikowanych pracowników.</a:t>
            </a:r>
          </a:p>
          <a:p>
            <a:pPr marL="0" indent="0" algn="just" eaLnBrk="1" hangingPunct="1">
              <a:lnSpc>
                <a:spcPct val="150000"/>
              </a:lnSpc>
              <a:spcBef>
                <a:spcPct val="0"/>
              </a:spcBef>
              <a:spcAft>
                <a:spcPts val="4800"/>
              </a:spcAft>
              <a:buFont typeface="Arial" panose="020B0604020202020204" pitchFamily="34" charset="0"/>
              <a:buNone/>
              <a:defRPr/>
            </a:pPr>
            <a:r>
              <a:rPr lang="pl-PL" altLang="pl-PL" sz="3600" b="1" dirty="0">
                <a:latin typeface="Barlow SCK SemiBold"/>
              </a:rPr>
              <a:t>Przeprowadzone rozmowy wykazały bardzo duże zainteresowanie polskich koncernów elektroenergetycznych wykonaniem konwersji turbogeneratorów przeznaczonych do odstawienia na kompensatory synchroniczne. </a:t>
            </a:r>
            <a:r>
              <a:rPr lang="pl-PL" altLang="pl-PL" sz="3600" b="1" dirty="0">
                <a:highlight>
                  <a:srgbClr val="FFFF00"/>
                </a:highlight>
                <a:latin typeface="Barlow SCK SemiBold"/>
              </a:rPr>
              <a:t>Elektrownie rozważają możliwości świadczenia </a:t>
            </a:r>
            <a:r>
              <a:rPr lang="pl-PL" altLang="pl-PL" sz="3600" b="1" u="sng" dirty="0">
                <a:highlight>
                  <a:srgbClr val="FFFF00"/>
                </a:highlight>
                <a:latin typeface="Barlow SCK SemiBold"/>
              </a:rPr>
              <a:t>nowych płatnych usług systemowych związanej z wytwarzaniem mocy biernej indukcyjnej oraz regulacją napięcia i stabilizacją częstotliwości w systemie elektroenergetycznym</a:t>
            </a:r>
            <a:r>
              <a:rPr lang="pl-PL" altLang="pl-PL" sz="3600" b="1" dirty="0">
                <a:highlight>
                  <a:srgbClr val="FFFF00"/>
                </a:highlight>
                <a:latin typeface="Barlow SCK SemiBold"/>
              </a:rPr>
              <a:t>.</a:t>
            </a:r>
          </a:p>
        </p:txBody>
      </p:sp>
      <p:sp>
        <p:nvSpPr>
          <p:cNvPr id="18435" name="Symbol zastępczy tekstu 2">
            <a:extLst>
              <a:ext uri="{FF2B5EF4-FFF2-40B4-BE49-F238E27FC236}">
                <a16:creationId xmlns:a16="http://schemas.microsoft.com/office/drawing/2014/main" id="{13058313-4E8E-6A20-9E65-4B442D23BB52}"/>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METODYKA KONWERSJI ODSTAWIONEGO BLOKU WĘGLOWEGO NA KOMPENSATOR SYNCHRONICZNY</a:t>
            </a:r>
            <a:endParaRPr lang="pl-PL" altLang="pl-PL" b="1" dirty="0">
              <a:solidFill>
                <a:srgbClr val="3333CC"/>
              </a:solidFill>
              <a:latin typeface="Barlow SCK SemiBold"/>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 na kompensator synchroniczny</a:t>
            </a:r>
            <a:endParaRPr lang="pl-PL" altLang="pl-PL" b="1" cap="all" dirty="0">
              <a:solidFill>
                <a:srgbClr val="3333CC"/>
              </a:solidFill>
              <a:latin typeface="Barlow SCK SemiBold"/>
            </a:endParaRPr>
          </a:p>
        </p:txBody>
      </p:sp>
      <p:pic>
        <p:nvPicPr>
          <p:cNvPr id="20483" name="Obraz 2">
            <a:extLst>
              <a:ext uri="{FF2B5EF4-FFF2-40B4-BE49-F238E27FC236}">
                <a16:creationId xmlns:a16="http://schemas.microsoft.com/office/drawing/2014/main" id="{23311175-58DB-501A-F62A-8AAE8205B5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49" y="1906362"/>
            <a:ext cx="12120751" cy="708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Obraz 2">
            <a:extLst>
              <a:ext uri="{FF2B5EF4-FFF2-40B4-BE49-F238E27FC236}">
                <a16:creationId xmlns:a16="http://schemas.microsoft.com/office/drawing/2014/main" id="{986EB331-7191-1340-76FC-779E865900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0236" y="1151459"/>
            <a:ext cx="11692040" cy="61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Symbol zastępczy tekstu 2">
            <a:extLst>
              <a:ext uri="{FF2B5EF4-FFF2-40B4-BE49-F238E27FC236}">
                <a16:creationId xmlns:a16="http://schemas.microsoft.com/office/drawing/2014/main" id="{61B10BFE-EA86-5580-5CFA-1B1D355938A5}"/>
              </a:ext>
            </a:extLst>
          </p:cNvPr>
          <p:cNvSpPr txBox="1">
            <a:spLocks/>
          </p:cNvSpPr>
          <p:nvPr/>
        </p:nvSpPr>
        <p:spPr bwMode="auto">
          <a:xfrm>
            <a:off x="628277" y="9405981"/>
            <a:ext cx="2286952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just" eaLnBrk="1" hangingPunct="1">
              <a:lnSpc>
                <a:spcPct val="150000"/>
              </a:lnSpc>
              <a:spcAft>
                <a:spcPts val="4800"/>
              </a:spcAft>
              <a:buFont typeface="Arial" panose="020B0604020202020204" pitchFamily="34" charset="0"/>
              <a:buNone/>
            </a:pPr>
            <a:r>
              <a:rPr lang="pl-PL" altLang="pl-PL" b="1" u="sng" dirty="0">
                <a:highlight>
                  <a:srgbClr val="FFFF00"/>
                </a:highlight>
                <a:latin typeface="Barlow SCK SemiBold"/>
              </a:rPr>
              <a:t>Turbogenerator może wytwarzać moc bierną indukcyjną przy zerowej mocy czynnej</a:t>
            </a:r>
            <a:r>
              <a:rPr lang="pl-PL" altLang="pl-PL" b="1" dirty="0">
                <a:highlight>
                  <a:srgbClr val="FFFF00"/>
                </a:highlight>
                <a:latin typeface="Barlow SCK SemiBold"/>
              </a:rPr>
              <a:t>. Zapewnienie możliwości pracy turbogeneratora jako kompensator synchroniczny wymaga jego dostosowania do pracy regulacyjnej z częstymi </a:t>
            </a:r>
            <a:r>
              <a:rPr lang="pl-PL" altLang="pl-PL" b="1" dirty="0" err="1">
                <a:highlight>
                  <a:srgbClr val="FFFF00"/>
                </a:highlight>
                <a:latin typeface="Barlow SCK SemiBold"/>
              </a:rPr>
              <a:t>odstawieniami</a:t>
            </a:r>
            <a:r>
              <a:rPr lang="pl-PL" altLang="pl-PL" b="1" dirty="0">
                <a:highlight>
                  <a:srgbClr val="FFFF00"/>
                </a:highlight>
                <a:latin typeface="Barlow SCK SemiBold"/>
              </a:rPr>
              <a:t> (układ start-stop).</a:t>
            </a:r>
          </a:p>
          <a:p>
            <a:pPr algn="just" eaLnBrk="1" hangingPunct="1">
              <a:lnSpc>
                <a:spcPct val="150000"/>
              </a:lnSpc>
              <a:spcAft>
                <a:spcPts val="4800"/>
              </a:spcAft>
              <a:buFont typeface="Arial" panose="020B0604020202020204" pitchFamily="34" charset="0"/>
              <a:buNone/>
            </a:pPr>
            <a:r>
              <a:rPr lang="pl-PL" altLang="pl-PL" b="1" dirty="0">
                <a:solidFill>
                  <a:srgbClr val="3333CC"/>
                </a:solidFill>
                <a:latin typeface="Barlow SCK SemiBold"/>
              </a:rPr>
              <a:t>.</a:t>
            </a:r>
          </a:p>
        </p:txBody>
      </p:sp>
      <p:cxnSp>
        <p:nvCxnSpPr>
          <p:cNvPr id="4" name="Łącznik prosty 3">
            <a:extLst>
              <a:ext uri="{FF2B5EF4-FFF2-40B4-BE49-F238E27FC236}">
                <a16:creationId xmlns:a16="http://schemas.microsoft.com/office/drawing/2014/main" id="{D7FB66C0-1EAD-C91D-3365-2379CF19BB9F}"/>
              </a:ext>
            </a:extLst>
          </p:cNvPr>
          <p:cNvCxnSpPr>
            <a:cxnSpLocks/>
          </p:cNvCxnSpPr>
          <p:nvPr/>
        </p:nvCxnSpPr>
        <p:spPr>
          <a:xfrm>
            <a:off x="17199429" y="6900863"/>
            <a:ext cx="4467497"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Objaśnienie: strzałka w górę 4">
            <a:extLst>
              <a:ext uri="{FF2B5EF4-FFF2-40B4-BE49-F238E27FC236}">
                <a16:creationId xmlns:a16="http://schemas.microsoft.com/office/drawing/2014/main" id="{CAF49963-66AD-374E-60B3-245BEC74D358}"/>
              </a:ext>
            </a:extLst>
          </p:cNvPr>
          <p:cNvSpPr/>
          <p:nvPr/>
        </p:nvSpPr>
        <p:spPr>
          <a:xfrm>
            <a:off x="19836050" y="7180024"/>
            <a:ext cx="3661752" cy="1903014"/>
          </a:xfrm>
          <a:prstGeom prst="upArrowCallou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ole tekstowe 6">
            <a:extLst>
              <a:ext uri="{FF2B5EF4-FFF2-40B4-BE49-F238E27FC236}">
                <a16:creationId xmlns:a16="http://schemas.microsoft.com/office/drawing/2014/main" id="{82F09AF8-65DF-D346-E0AD-F95D9ABEB060}"/>
              </a:ext>
            </a:extLst>
          </p:cNvPr>
          <p:cNvSpPr txBox="1"/>
          <p:nvPr/>
        </p:nvSpPr>
        <p:spPr>
          <a:xfrm>
            <a:off x="19566217" y="8090645"/>
            <a:ext cx="4312594" cy="830997"/>
          </a:xfrm>
          <a:prstGeom prst="rect">
            <a:avLst/>
          </a:prstGeom>
          <a:noFill/>
        </p:spPr>
        <p:txBody>
          <a:bodyPr wrap="square" rtlCol="0">
            <a:spAutoFit/>
          </a:bodyPr>
          <a:lstStyle/>
          <a:p>
            <a:pPr algn="ctr"/>
            <a:r>
              <a:rPr lang="pl-PL" sz="2400" dirty="0">
                <a:solidFill>
                  <a:srgbClr val="FF0000"/>
                </a:solidFill>
              </a:rPr>
              <a:t>praca kompensatorowa turbogeneratora</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20485" name="Symbol zastępczy tekstu 2">
            <a:extLst>
              <a:ext uri="{FF2B5EF4-FFF2-40B4-BE49-F238E27FC236}">
                <a16:creationId xmlns:a16="http://schemas.microsoft.com/office/drawing/2014/main" id="{61B10BFE-EA86-5580-5CFA-1B1D355938A5}"/>
              </a:ext>
            </a:extLst>
          </p:cNvPr>
          <p:cNvSpPr txBox="1">
            <a:spLocks/>
          </p:cNvSpPr>
          <p:nvPr/>
        </p:nvSpPr>
        <p:spPr bwMode="auto">
          <a:xfrm>
            <a:off x="634183" y="1898378"/>
            <a:ext cx="22869525" cy="887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just" eaLnBrk="1" hangingPunct="1">
              <a:lnSpc>
                <a:spcPct val="150000"/>
              </a:lnSpc>
              <a:spcAft>
                <a:spcPts val="4800"/>
              </a:spcAft>
              <a:buFont typeface="Arial" panose="020B0604020202020204" pitchFamily="34" charset="0"/>
              <a:buNone/>
            </a:pPr>
            <a:r>
              <a:rPr lang="pl-PL" altLang="pl-PL" b="1" dirty="0">
                <a:latin typeface="Barlow SCK SemiBold"/>
              </a:rPr>
              <a:t>Dokonując konwersji odstawionego turbogeneratora na kompensator synchroniczny warto rozważyć możliwości poprawy jego parametrów (w szczególności podwyższenia wydawanej mocy biernej indukcyjnej) poprzez:</a:t>
            </a:r>
          </a:p>
          <a:p>
            <a:pPr marL="742950" indent="-742950" algn="just" eaLnBrk="1" hangingPunct="1">
              <a:lnSpc>
                <a:spcPct val="150000"/>
              </a:lnSpc>
              <a:spcAft>
                <a:spcPts val="4800"/>
              </a:spcAft>
              <a:buFont typeface="+mj-lt"/>
              <a:buAutoNum type="arabicPeriod"/>
            </a:pPr>
            <a:r>
              <a:rPr lang="pl-PL" altLang="pl-PL" b="1" dirty="0">
                <a:latin typeface="Barlow SCK SemiBold"/>
              </a:rPr>
              <a:t> Wykorzystanie istniejących zapasów temperatury elementów aktywnych maszyny (brak pełnego wykorzystania cieplnego uzwojenia wzbudzenia umożliwia wzrost prądu wzbudzenia, a w konsekwencji generowanie większej mocy biernej indukcyjnej).</a:t>
            </a:r>
          </a:p>
          <a:p>
            <a:pPr marL="742950" indent="-742950" algn="just" eaLnBrk="1" hangingPunct="1">
              <a:lnSpc>
                <a:spcPct val="150000"/>
              </a:lnSpc>
              <a:spcAft>
                <a:spcPts val="4800"/>
              </a:spcAft>
              <a:buFont typeface="+mj-lt"/>
              <a:buAutoNum type="arabicPeriod" startAt="2"/>
            </a:pPr>
            <a:r>
              <a:rPr lang="pl-PL" altLang="pl-PL" b="1" dirty="0">
                <a:latin typeface="Barlow SCK SemiBold"/>
              </a:rPr>
              <a:t>Zastosowanie nowych rozwiązań niektórych elementów maszyny (np. skuteczniejszego układu chłodzenia, wydajniejszych wentylatorów wirnika, udoskonalonych konstrukcji elementów skrajnych stojana) w celu obniżenia temperatury, w szczególności uzwojenia wzbudzenia (limitującej wytwarzaną moc bierną indukcyjną) oraz części skrajnej stojana (limitującej wytwarzaną moc bierną pojemnościową).</a:t>
            </a:r>
          </a:p>
          <a:p>
            <a:pPr algn="just" eaLnBrk="1" hangingPunct="1">
              <a:lnSpc>
                <a:spcPct val="150000"/>
              </a:lnSpc>
              <a:spcAft>
                <a:spcPts val="4800"/>
              </a:spcAft>
              <a:buFont typeface="Arial" panose="020B0604020202020204" pitchFamily="34" charset="0"/>
              <a:buNone/>
            </a:pPr>
            <a:endParaRPr lang="pl-PL" altLang="pl-PL" b="1" dirty="0">
              <a:solidFill>
                <a:srgbClr val="3333CC"/>
              </a:solidFill>
              <a:latin typeface="Barlow SCK SemiBold"/>
            </a:endParaRPr>
          </a:p>
        </p:txBody>
      </p:sp>
    </p:spTree>
    <p:extLst>
      <p:ext uri="{BB962C8B-B14F-4D97-AF65-F5344CB8AC3E}">
        <p14:creationId xmlns:p14="http://schemas.microsoft.com/office/powerpoint/2010/main" val="33055596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6" name="Obraz 5">
            <a:extLst>
              <a:ext uri="{FF2B5EF4-FFF2-40B4-BE49-F238E27FC236}">
                <a16:creationId xmlns:a16="http://schemas.microsoft.com/office/drawing/2014/main" id="{9F047891-E567-0F9E-524E-5D4FECBC5607}"/>
              </a:ext>
            </a:extLst>
          </p:cNvPr>
          <p:cNvPicPr>
            <a:picLocks noChangeAspect="1"/>
          </p:cNvPicPr>
          <p:nvPr/>
        </p:nvPicPr>
        <p:blipFill>
          <a:blip r:embed="rId3"/>
          <a:stretch>
            <a:fillRect/>
          </a:stretch>
        </p:blipFill>
        <p:spPr>
          <a:xfrm>
            <a:off x="2218775" y="4511115"/>
            <a:ext cx="8975682" cy="5424119"/>
          </a:xfrm>
          <a:prstGeom prst="rect">
            <a:avLst/>
          </a:prstGeom>
        </p:spPr>
      </p:pic>
      <p:pic>
        <p:nvPicPr>
          <p:cNvPr id="12" name="Obraz 11">
            <a:extLst>
              <a:ext uri="{FF2B5EF4-FFF2-40B4-BE49-F238E27FC236}">
                <a16:creationId xmlns:a16="http://schemas.microsoft.com/office/drawing/2014/main" id="{49457D85-3DE0-E5EA-C47D-E23CBFD4A0EF}"/>
              </a:ext>
            </a:extLst>
          </p:cNvPr>
          <p:cNvPicPr>
            <a:picLocks noChangeAspect="1"/>
          </p:cNvPicPr>
          <p:nvPr/>
        </p:nvPicPr>
        <p:blipFill>
          <a:blip r:embed="rId4"/>
          <a:stretch>
            <a:fillRect/>
          </a:stretch>
        </p:blipFill>
        <p:spPr>
          <a:xfrm>
            <a:off x="13980547" y="1326342"/>
            <a:ext cx="6962981" cy="3751275"/>
          </a:xfrm>
          <a:prstGeom prst="rect">
            <a:avLst/>
          </a:prstGeom>
        </p:spPr>
      </p:pic>
      <p:pic>
        <p:nvPicPr>
          <p:cNvPr id="14" name="Obraz 13">
            <a:extLst>
              <a:ext uri="{FF2B5EF4-FFF2-40B4-BE49-F238E27FC236}">
                <a16:creationId xmlns:a16="http://schemas.microsoft.com/office/drawing/2014/main" id="{6F8589AF-4A6A-AEF2-6EFB-CD0755966118}"/>
              </a:ext>
            </a:extLst>
          </p:cNvPr>
          <p:cNvPicPr>
            <a:picLocks noChangeAspect="1"/>
          </p:cNvPicPr>
          <p:nvPr/>
        </p:nvPicPr>
        <p:blipFill>
          <a:blip r:embed="rId5"/>
          <a:stretch>
            <a:fillRect/>
          </a:stretch>
        </p:blipFill>
        <p:spPr>
          <a:xfrm>
            <a:off x="13529179" y="6675471"/>
            <a:ext cx="3514889" cy="1995260"/>
          </a:xfrm>
          <a:prstGeom prst="rect">
            <a:avLst/>
          </a:prstGeom>
        </p:spPr>
      </p:pic>
      <p:pic>
        <p:nvPicPr>
          <p:cNvPr id="16" name="Obraz 15">
            <a:extLst>
              <a:ext uri="{FF2B5EF4-FFF2-40B4-BE49-F238E27FC236}">
                <a16:creationId xmlns:a16="http://schemas.microsoft.com/office/drawing/2014/main" id="{8F4A4F3B-B6F9-8FFC-706F-31B025588D94}"/>
              </a:ext>
            </a:extLst>
          </p:cNvPr>
          <p:cNvPicPr>
            <a:picLocks noChangeAspect="1"/>
          </p:cNvPicPr>
          <p:nvPr/>
        </p:nvPicPr>
        <p:blipFill>
          <a:blip r:embed="rId6"/>
          <a:stretch>
            <a:fillRect/>
          </a:stretch>
        </p:blipFill>
        <p:spPr>
          <a:xfrm>
            <a:off x="17694318" y="6411617"/>
            <a:ext cx="3720059" cy="2522967"/>
          </a:xfrm>
          <a:prstGeom prst="rect">
            <a:avLst/>
          </a:prstGeom>
        </p:spPr>
      </p:pic>
      <p:pic>
        <p:nvPicPr>
          <p:cNvPr id="20" name="Obraz 19">
            <a:extLst>
              <a:ext uri="{FF2B5EF4-FFF2-40B4-BE49-F238E27FC236}">
                <a16:creationId xmlns:a16="http://schemas.microsoft.com/office/drawing/2014/main" id="{74458E81-011A-3D28-DCFB-14FBACB3FF1F}"/>
              </a:ext>
            </a:extLst>
          </p:cNvPr>
          <p:cNvPicPr>
            <a:picLocks noChangeAspect="1"/>
          </p:cNvPicPr>
          <p:nvPr/>
        </p:nvPicPr>
        <p:blipFill>
          <a:blip r:embed="rId7"/>
          <a:stretch>
            <a:fillRect/>
          </a:stretch>
        </p:blipFill>
        <p:spPr>
          <a:xfrm>
            <a:off x="1649707" y="1299894"/>
            <a:ext cx="9544750" cy="3025323"/>
          </a:xfrm>
          <a:prstGeom prst="rect">
            <a:avLst/>
          </a:prstGeom>
        </p:spPr>
      </p:pic>
      <p:pic>
        <p:nvPicPr>
          <p:cNvPr id="22" name="Obraz 21">
            <a:extLst>
              <a:ext uri="{FF2B5EF4-FFF2-40B4-BE49-F238E27FC236}">
                <a16:creationId xmlns:a16="http://schemas.microsoft.com/office/drawing/2014/main" id="{8F322067-90DC-61BC-C16C-95FE2C1AB7F3}"/>
              </a:ext>
            </a:extLst>
          </p:cNvPr>
          <p:cNvPicPr>
            <a:picLocks noChangeAspect="1"/>
          </p:cNvPicPr>
          <p:nvPr/>
        </p:nvPicPr>
        <p:blipFill>
          <a:blip r:embed="rId8"/>
          <a:stretch>
            <a:fillRect/>
          </a:stretch>
        </p:blipFill>
        <p:spPr>
          <a:xfrm>
            <a:off x="13655535" y="4999166"/>
            <a:ext cx="7663422" cy="920339"/>
          </a:xfrm>
          <a:prstGeom prst="rect">
            <a:avLst/>
          </a:prstGeom>
        </p:spPr>
      </p:pic>
      <p:pic>
        <p:nvPicPr>
          <p:cNvPr id="24" name="Obraz 23">
            <a:extLst>
              <a:ext uri="{FF2B5EF4-FFF2-40B4-BE49-F238E27FC236}">
                <a16:creationId xmlns:a16="http://schemas.microsoft.com/office/drawing/2014/main" id="{10674CFD-B0CF-06E7-BB4C-AEEAF3998B0E}"/>
              </a:ext>
            </a:extLst>
          </p:cNvPr>
          <p:cNvPicPr>
            <a:picLocks noChangeAspect="1"/>
          </p:cNvPicPr>
          <p:nvPr/>
        </p:nvPicPr>
        <p:blipFill>
          <a:blip r:embed="rId9"/>
          <a:stretch>
            <a:fillRect/>
          </a:stretch>
        </p:blipFill>
        <p:spPr>
          <a:xfrm>
            <a:off x="13947212" y="8908048"/>
            <a:ext cx="7080068" cy="1347050"/>
          </a:xfrm>
          <a:prstGeom prst="rect">
            <a:avLst/>
          </a:prstGeom>
        </p:spPr>
      </p:pic>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121132"/>
            <a:ext cx="22869525" cy="1870504"/>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50000"/>
              </a:lnSpc>
              <a:spcBef>
                <a:spcPct val="0"/>
              </a:spcBef>
              <a:spcAft>
                <a:spcPts val="4800"/>
              </a:spcAft>
              <a:buFont typeface="Arial" panose="020B0604020202020204" pitchFamily="34" charset="0"/>
              <a:buNone/>
              <a:defRPr/>
            </a:pPr>
            <a:r>
              <a:rPr lang="pl-PL" altLang="pl-PL" sz="3600" b="1" u="sng" dirty="0">
                <a:highlight>
                  <a:srgbClr val="FFFF00"/>
                </a:highlight>
                <a:latin typeface="Barlow SCK SemiBold"/>
              </a:rPr>
              <a:t>Podwyższenie mocy biernej indukcyjnej </a:t>
            </a:r>
            <a:r>
              <a:rPr lang="pl-PL" altLang="pl-PL" sz="3600" b="1" dirty="0">
                <a:latin typeface="Barlow SCK SemiBold"/>
              </a:rPr>
              <a:t>kompensatora synchronicznego pochodzącego z konwersji turbogeneratora poprzez zastosowanie innowacyjnych rozwiązań umożliwiających zwiększenie prądu wzbudzenia</a:t>
            </a:r>
          </a:p>
        </p:txBody>
      </p:sp>
    </p:spTree>
    <p:extLst>
      <p:ext uri="{BB962C8B-B14F-4D97-AF65-F5344CB8AC3E}">
        <p14:creationId xmlns:p14="http://schemas.microsoft.com/office/powerpoint/2010/main" val="171679588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121132"/>
            <a:ext cx="22869525" cy="1870504"/>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50000"/>
              </a:lnSpc>
              <a:spcBef>
                <a:spcPct val="0"/>
              </a:spcBef>
              <a:spcAft>
                <a:spcPts val="4800"/>
              </a:spcAft>
              <a:buFont typeface="Arial" panose="020B0604020202020204" pitchFamily="34" charset="0"/>
              <a:buNone/>
              <a:defRPr/>
            </a:pPr>
            <a:r>
              <a:rPr lang="pl-PL" altLang="pl-PL" sz="3600" b="1" u="sng" dirty="0">
                <a:highlight>
                  <a:srgbClr val="FFFF00"/>
                </a:highlight>
                <a:latin typeface="Barlow SCK SemiBold"/>
              </a:rPr>
              <a:t>Podwyższenie mocy biernej indukcyjnej </a:t>
            </a:r>
            <a:r>
              <a:rPr lang="pl-PL" altLang="pl-PL" sz="3600" b="1" dirty="0">
                <a:latin typeface="Barlow SCK SemiBold"/>
              </a:rPr>
              <a:t>kompensatora synchronicznego pochodzącego z konwersji turbogeneratora poprzez zastosowanie innowacyjnych rozwiązań umożliwiających zwiększenie prądu wzbudzenia</a:t>
            </a:r>
          </a:p>
        </p:txBody>
      </p:sp>
      <p:pic>
        <p:nvPicPr>
          <p:cNvPr id="1026" name="Picture 2">
            <a:extLst>
              <a:ext uri="{FF2B5EF4-FFF2-40B4-BE49-F238E27FC236}">
                <a16:creationId xmlns:a16="http://schemas.microsoft.com/office/drawing/2014/main" id="{D3DCA253-A96E-1071-4C54-6BBD8655F2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38" y="1497613"/>
            <a:ext cx="13370521" cy="45135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65F33E7-AD36-02D6-6E07-CEB4D361CD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9251" y="6106900"/>
            <a:ext cx="6389778" cy="4014232"/>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a:extLst>
              <a:ext uri="{FF2B5EF4-FFF2-40B4-BE49-F238E27FC236}">
                <a16:creationId xmlns:a16="http://schemas.microsoft.com/office/drawing/2014/main" id="{41C6E2D6-5B29-5EB4-9776-40F895F9797B}"/>
              </a:ext>
            </a:extLst>
          </p:cNvPr>
          <p:cNvPicPr>
            <a:picLocks noChangeAspect="1"/>
          </p:cNvPicPr>
          <p:nvPr/>
        </p:nvPicPr>
        <p:blipFill>
          <a:blip r:embed="rId5"/>
          <a:stretch>
            <a:fillRect/>
          </a:stretch>
        </p:blipFill>
        <p:spPr>
          <a:xfrm>
            <a:off x="15962985" y="1710023"/>
            <a:ext cx="5921656" cy="8411109"/>
          </a:xfrm>
          <a:prstGeom prst="rect">
            <a:avLst/>
          </a:prstGeom>
        </p:spPr>
      </p:pic>
    </p:spTree>
    <p:extLst>
      <p:ext uri="{BB962C8B-B14F-4D97-AF65-F5344CB8AC3E}">
        <p14:creationId xmlns:p14="http://schemas.microsoft.com/office/powerpoint/2010/main" val="37465512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4" name="Obraz 3">
            <a:extLst>
              <a:ext uri="{FF2B5EF4-FFF2-40B4-BE49-F238E27FC236}">
                <a16:creationId xmlns:a16="http://schemas.microsoft.com/office/drawing/2014/main" id="{95BBB58F-FF0B-B99E-D214-FE8A9E6366CF}"/>
              </a:ext>
            </a:extLst>
          </p:cNvPr>
          <p:cNvPicPr>
            <a:picLocks noChangeAspect="1"/>
          </p:cNvPicPr>
          <p:nvPr/>
        </p:nvPicPr>
        <p:blipFill>
          <a:blip r:embed="rId3"/>
          <a:stretch>
            <a:fillRect/>
          </a:stretch>
        </p:blipFill>
        <p:spPr>
          <a:xfrm>
            <a:off x="1120298" y="2739382"/>
            <a:ext cx="10605061" cy="7025694"/>
          </a:xfrm>
          <a:prstGeom prst="rect">
            <a:avLst/>
          </a:prstGeom>
        </p:spPr>
      </p:pic>
      <p:pic>
        <p:nvPicPr>
          <p:cNvPr id="6" name="Obraz 5">
            <a:extLst>
              <a:ext uri="{FF2B5EF4-FFF2-40B4-BE49-F238E27FC236}">
                <a16:creationId xmlns:a16="http://schemas.microsoft.com/office/drawing/2014/main" id="{9F047891-E567-0F9E-524E-5D4FECBC5607}"/>
              </a:ext>
            </a:extLst>
          </p:cNvPr>
          <p:cNvPicPr>
            <a:picLocks noChangeAspect="1"/>
          </p:cNvPicPr>
          <p:nvPr/>
        </p:nvPicPr>
        <p:blipFill>
          <a:blip r:embed="rId4"/>
          <a:stretch>
            <a:fillRect/>
          </a:stretch>
        </p:blipFill>
        <p:spPr>
          <a:xfrm>
            <a:off x="12444551" y="2898904"/>
            <a:ext cx="11361953" cy="6866172"/>
          </a:xfrm>
          <a:prstGeom prst="rect">
            <a:avLst/>
          </a:prstGeom>
        </p:spPr>
      </p:pic>
      <p:sp>
        <p:nvSpPr>
          <p:cNvPr id="3" name="Strzałka: w górę 2">
            <a:extLst>
              <a:ext uri="{FF2B5EF4-FFF2-40B4-BE49-F238E27FC236}">
                <a16:creationId xmlns:a16="http://schemas.microsoft.com/office/drawing/2014/main" id="{654B29FE-FB82-12F0-3540-033BDCC010D6}"/>
              </a:ext>
            </a:extLst>
          </p:cNvPr>
          <p:cNvSpPr/>
          <p:nvPr/>
        </p:nvSpPr>
        <p:spPr>
          <a:xfrm>
            <a:off x="21725907" y="4003598"/>
            <a:ext cx="306779" cy="1665682"/>
          </a:xfrm>
          <a:prstGeom prst="upArrow">
            <a:avLst/>
          </a:prstGeom>
          <a:solidFill>
            <a:srgbClr val="014C8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prawo 4">
            <a:extLst>
              <a:ext uri="{FF2B5EF4-FFF2-40B4-BE49-F238E27FC236}">
                <a16:creationId xmlns:a16="http://schemas.microsoft.com/office/drawing/2014/main" id="{AE56222B-CEF9-D047-1338-31A35917DD97}"/>
              </a:ext>
            </a:extLst>
          </p:cNvPr>
          <p:cNvSpPr/>
          <p:nvPr/>
        </p:nvSpPr>
        <p:spPr>
          <a:xfrm>
            <a:off x="10236765" y="8413128"/>
            <a:ext cx="978408" cy="484632"/>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Strzałka: w prawo 6">
            <a:extLst>
              <a:ext uri="{FF2B5EF4-FFF2-40B4-BE49-F238E27FC236}">
                <a16:creationId xmlns:a16="http://schemas.microsoft.com/office/drawing/2014/main" id="{53B766EF-41D0-2C62-983A-B46413FA3763}"/>
              </a:ext>
            </a:extLst>
          </p:cNvPr>
          <p:cNvSpPr/>
          <p:nvPr/>
        </p:nvSpPr>
        <p:spPr>
          <a:xfrm>
            <a:off x="21941187" y="5669280"/>
            <a:ext cx="1641624" cy="296091"/>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Objaśnienie: strzałka w lewo 8">
            <a:extLst>
              <a:ext uri="{FF2B5EF4-FFF2-40B4-BE49-F238E27FC236}">
                <a16:creationId xmlns:a16="http://schemas.microsoft.com/office/drawing/2014/main" id="{5D5CC105-F8D7-3FFE-0008-C2DC33D4D9F5}"/>
              </a:ext>
            </a:extLst>
          </p:cNvPr>
          <p:cNvSpPr/>
          <p:nvPr/>
        </p:nvSpPr>
        <p:spPr>
          <a:xfrm>
            <a:off x="1900447" y="7986779"/>
            <a:ext cx="914400" cy="668665"/>
          </a:xfrm>
          <a:prstGeom prst="leftArrowCallout">
            <a:avLst/>
          </a:prstGeom>
          <a:solidFill>
            <a:srgbClr val="FFFF00"/>
          </a:solidFill>
          <a:ln w="88900">
            <a:solidFill>
              <a:srgbClr val="FF0000">
                <a:alpha val="98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l-PL" sz="5400" b="1" dirty="0">
                <a:solidFill>
                  <a:srgbClr val="FF0000"/>
                </a:solidFill>
              </a:rPr>
              <a:t>?</a:t>
            </a:r>
          </a:p>
        </p:txBody>
      </p:sp>
    </p:spTree>
    <p:extLst>
      <p:ext uri="{BB962C8B-B14F-4D97-AF65-F5344CB8AC3E}">
        <p14:creationId xmlns:p14="http://schemas.microsoft.com/office/powerpoint/2010/main" val="82130396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8" name="Obraz 7">
            <a:extLst>
              <a:ext uri="{FF2B5EF4-FFF2-40B4-BE49-F238E27FC236}">
                <a16:creationId xmlns:a16="http://schemas.microsoft.com/office/drawing/2014/main" id="{EA11DBC2-AE73-154C-02C6-7EF782741B1B}"/>
              </a:ext>
            </a:extLst>
          </p:cNvPr>
          <p:cNvPicPr>
            <a:picLocks noChangeAspect="1"/>
          </p:cNvPicPr>
          <p:nvPr/>
        </p:nvPicPr>
        <p:blipFill>
          <a:blip r:embed="rId3"/>
          <a:stretch>
            <a:fillRect/>
          </a:stretch>
        </p:blipFill>
        <p:spPr>
          <a:xfrm>
            <a:off x="1287730" y="1568015"/>
            <a:ext cx="11561625" cy="7150868"/>
          </a:xfrm>
          <a:prstGeom prst="rect">
            <a:avLst/>
          </a:prstGeom>
        </p:spPr>
      </p:pic>
      <p:pic>
        <p:nvPicPr>
          <p:cNvPr id="1026" name="Picture 2">
            <a:extLst>
              <a:ext uri="{FF2B5EF4-FFF2-40B4-BE49-F238E27FC236}">
                <a16:creationId xmlns:a16="http://schemas.microsoft.com/office/drawing/2014/main" id="{DBC72AC0-74C5-456F-057D-81373717E5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88939" y="1484838"/>
            <a:ext cx="6949439" cy="1030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ole tekstowe 10">
            <a:extLst>
              <a:ext uri="{FF2B5EF4-FFF2-40B4-BE49-F238E27FC236}">
                <a16:creationId xmlns:a16="http://schemas.microsoft.com/office/drawing/2014/main" id="{55D5ADD5-9CF8-1591-6518-7B8633A31A0D}"/>
              </a:ext>
            </a:extLst>
          </p:cNvPr>
          <p:cNvSpPr txBox="1"/>
          <p:nvPr/>
        </p:nvSpPr>
        <p:spPr>
          <a:xfrm>
            <a:off x="1997588" y="9377777"/>
            <a:ext cx="10664425" cy="2092881"/>
          </a:xfrm>
          <a:prstGeom prst="rect">
            <a:avLst/>
          </a:prstGeom>
          <a:noFill/>
        </p:spPr>
        <p:txBody>
          <a:bodyPr wrap="square" rtlCol="0">
            <a:spAutoFit/>
          </a:bodyPr>
          <a:lstStyle/>
          <a:p>
            <a:pPr>
              <a:spcAft>
                <a:spcPts val="1200"/>
              </a:spcAft>
            </a:pPr>
            <a:r>
              <a:rPr lang="pl-PL" sz="2000" b="1" dirty="0"/>
              <a:t>Zmniejszenie strat dodatkowych w prętach stojana poprzez:</a:t>
            </a:r>
          </a:p>
          <a:p>
            <a:pPr marL="457200" indent="-457200">
              <a:spcAft>
                <a:spcPts val="1200"/>
              </a:spcAft>
              <a:buFont typeface="+mj-lt"/>
              <a:buAutoNum type="alphaLcParenR"/>
            </a:pPr>
            <a:r>
              <a:rPr lang="pl-PL" sz="2000" b="1" dirty="0"/>
              <a:t>optymalizację liczby i wymiarów przewodów elementarnych pełnych i drążonych,</a:t>
            </a:r>
          </a:p>
          <a:p>
            <a:pPr marL="457200" indent="-457200">
              <a:spcAft>
                <a:spcPts val="1200"/>
              </a:spcAft>
              <a:buFont typeface="+mj-lt"/>
              <a:buAutoNum type="alphaLcParenR"/>
            </a:pPr>
            <a:r>
              <a:rPr lang="pl-PL" sz="2000" b="1" dirty="0"/>
              <a:t>zastosowanie różnej liczby przewodów pełnych i drążonych oraz ich wymiarów          w warstwie górnej i dolnej uzwojenia stojana.</a:t>
            </a:r>
          </a:p>
          <a:p>
            <a:pPr marL="457200" indent="-457200">
              <a:spcAft>
                <a:spcPts val="1200"/>
              </a:spcAft>
              <a:buFont typeface="+mj-lt"/>
              <a:buAutoNum type="alphaLcParenR"/>
            </a:pPr>
            <a:endParaRPr lang="pl-PL" sz="2000" b="1" dirty="0"/>
          </a:p>
        </p:txBody>
      </p:sp>
    </p:spTree>
    <p:extLst>
      <p:ext uri="{BB962C8B-B14F-4D97-AF65-F5344CB8AC3E}">
        <p14:creationId xmlns:p14="http://schemas.microsoft.com/office/powerpoint/2010/main" val="55848182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3" name="Picture 2">
            <a:extLst>
              <a:ext uri="{FF2B5EF4-FFF2-40B4-BE49-F238E27FC236}">
                <a16:creationId xmlns:a16="http://schemas.microsoft.com/office/drawing/2014/main" id="{EE60CF13-05B0-BB94-C49D-F7B12E8BB2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435999" y="1928260"/>
            <a:ext cx="1098610" cy="35020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78D929CD-FF83-0470-882B-AE98DBB884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9851" y="1928260"/>
            <a:ext cx="1032699" cy="350204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099346A-D90E-5B94-329C-8988A11F8B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866" y="6858000"/>
            <a:ext cx="7379620" cy="43150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FD643A9A-5AE7-1B29-FFD7-DB435709F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740687" y="1928260"/>
            <a:ext cx="1167374" cy="357485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1CC8AE52-D984-8E94-7726-4D23E96A79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3623" y="3012153"/>
            <a:ext cx="9116478" cy="600339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C3AD7E21-A576-C8F5-F0FF-69B1A9BDE8D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90101" y="3801291"/>
            <a:ext cx="6862742" cy="4567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71716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10" name="Obraz 9">
            <a:extLst>
              <a:ext uri="{FF2B5EF4-FFF2-40B4-BE49-F238E27FC236}">
                <a16:creationId xmlns:a16="http://schemas.microsoft.com/office/drawing/2014/main" id="{50AE3630-C002-6BE4-CEAB-DEA8EDF3F551}"/>
              </a:ext>
            </a:extLst>
          </p:cNvPr>
          <p:cNvPicPr>
            <a:picLocks noChangeAspect="1"/>
          </p:cNvPicPr>
          <p:nvPr/>
        </p:nvPicPr>
        <p:blipFill>
          <a:blip r:embed="rId3"/>
          <a:stretch>
            <a:fillRect/>
          </a:stretch>
        </p:blipFill>
        <p:spPr>
          <a:xfrm>
            <a:off x="1288461" y="1945054"/>
            <a:ext cx="11434762" cy="6882998"/>
          </a:xfrm>
          <a:prstGeom prst="rect">
            <a:avLst/>
          </a:prstGeom>
        </p:spPr>
      </p:pic>
      <p:sp>
        <p:nvSpPr>
          <p:cNvPr id="12" name="pole tekstowe 11">
            <a:extLst>
              <a:ext uri="{FF2B5EF4-FFF2-40B4-BE49-F238E27FC236}">
                <a16:creationId xmlns:a16="http://schemas.microsoft.com/office/drawing/2014/main" id="{1D7D0693-4F15-9B77-0782-A69F78B7DEA2}"/>
              </a:ext>
            </a:extLst>
          </p:cNvPr>
          <p:cNvSpPr txBox="1"/>
          <p:nvPr/>
        </p:nvSpPr>
        <p:spPr>
          <a:xfrm>
            <a:off x="1404272" y="9851350"/>
            <a:ext cx="11843658" cy="861774"/>
          </a:xfrm>
          <a:prstGeom prst="rect">
            <a:avLst/>
          </a:prstGeom>
          <a:noFill/>
        </p:spPr>
        <p:txBody>
          <a:bodyPr wrap="square" rtlCol="0">
            <a:spAutoFit/>
          </a:bodyPr>
          <a:lstStyle/>
          <a:p>
            <a:pPr marL="457200" indent="-457200">
              <a:spcAft>
                <a:spcPts val="1200"/>
              </a:spcAft>
              <a:buFont typeface="+mj-lt"/>
              <a:buAutoNum type="arabicParenR"/>
            </a:pPr>
            <a:r>
              <a:rPr lang="pl-PL" sz="2000" b="1" dirty="0"/>
              <a:t>Poprawa chłodzenia rdzenia stojana – zastosowanie wentylatorów o zwiększonym wydatku.</a:t>
            </a:r>
          </a:p>
          <a:p>
            <a:pPr marL="457200" indent="-457200">
              <a:spcAft>
                <a:spcPts val="1200"/>
              </a:spcAft>
              <a:buFont typeface="+mj-lt"/>
              <a:buAutoNum type="arabicParenR"/>
            </a:pPr>
            <a:r>
              <a:rPr lang="pl-PL" sz="2000" b="1" dirty="0"/>
              <a:t>Zastosowanie do budowy rdzenia </a:t>
            </a:r>
            <a:r>
              <a:rPr lang="pl-PL" sz="2000" b="1" dirty="0" err="1"/>
              <a:t>niskostratnych</a:t>
            </a:r>
            <a:r>
              <a:rPr lang="pl-PL" sz="2000" b="1" dirty="0"/>
              <a:t> blach.</a:t>
            </a:r>
          </a:p>
        </p:txBody>
      </p:sp>
      <p:pic>
        <p:nvPicPr>
          <p:cNvPr id="13" name="Picture 4">
            <a:extLst>
              <a:ext uri="{FF2B5EF4-FFF2-40B4-BE49-F238E27FC236}">
                <a16:creationId xmlns:a16="http://schemas.microsoft.com/office/drawing/2014/main" id="{DAB58B83-9076-219E-F1E3-27BFA29BA0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07086" y="1489070"/>
            <a:ext cx="9047519" cy="5887959"/>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a:extLst>
              <a:ext uri="{FF2B5EF4-FFF2-40B4-BE49-F238E27FC236}">
                <a16:creationId xmlns:a16="http://schemas.microsoft.com/office/drawing/2014/main" id="{CD03314C-8FE4-C746-5F01-4A0D6968022A}"/>
              </a:ext>
            </a:extLst>
          </p:cNvPr>
          <p:cNvPicPr>
            <a:picLocks noChangeAspect="1"/>
          </p:cNvPicPr>
          <p:nvPr/>
        </p:nvPicPr>
        <p:blipFill>
          <a:blip r:embed="rId5"/>
          <a:stretch>
            <a:fillRect/>
          </a:stretch>
        </p:blipFill>
        <p:spPr>
          <a:xfrm>
            <a:off x="18012386" y="7697445"/>
            <a:ext cx="6031889" cy="4090865"/>
          </a:xfrm>
          <a:prstGeom prst="rect">
            <a:avLst/>
          </a:prstGeom>
        </p:spPr>
      </p:pic>
    </p:spTree>
    <p:extLst>
      <p:ext uri="{BB962C8B-B14F-4D97-AF65-F5344CB8AC3E}">
        <p14:creationId xmlns:p14="http://schemas.microsoft.com/office/powerpoint/2010/main" val="11254125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ymbol zastępczy tekstu 2">
            <a:extLst>
              <a:ext uri="{FF2B5EF4-FFF2-40B4-BE49-F238E27FC236}">
                <a16:creationId xmlns:a16="http://schemas.microsoft.com/office/drawing/2014/main" id="{D8ACF532-7E2B-BEBB-CD80-982EB0DB4790}"/>
              </a:ext>
            </a:extLst>
          </p:cNvPr>
          <p:cNvSpPr>
            <a:spLocks noGrp="1"/>
          </p:cNvSpPr>
          <p:nvPr>
            <p:ph type="body" sz="quarter" idx="4294967295"/>
          </p:nvPr>
        </p:nvSpPr>
        <p:spPr bwMode="auto">
          <a:xfrm>
            <a:off x="757237" y="1376726"/>
            <a:ext cx="22869525" cy="10388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Doświadczenia naukowe i wdrożeniowe związane z projektowaniem, budową i modernizacją turbogeneratorów</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Wpływ zastępowania bloków węglowych przez OZE na pracę systemu elektroenergetycznego</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Kompensator synchroniczny generujący moc bierną i stabilizujący pracę systemu elektroenergetycznego</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Metodyka konwersji odstawionego turbogeneratora bloku węglowego na kompensator synchroniczny</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Konwersja odstawionych turbogeneratorów jako alternatywa do zakupu nowych drogich kompensatorów synchronicznych</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Prace badawcze nad technologią konwersji turbogeneratora na kompensator synchroniczny</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Referencje – przykłady wdrożonych innowacyjnych rozwiązań w nowych i modernizowanych turbogeneratorach</a:t>
            </a:r>
          </a:p>
          <a:p>
            <a:pPr marL="742950" indent="-742950" algn="just" eaLnBrk="1" hangingPunct="1">
              <a:lnSpc>
                <a:spcPct val="150000"/>
              </a:lnSpc>
              <a:spcBef>
                <a:spcPct val="0"/>
              </a:spcBef>
              <a:spcAft>
                <a:spcPts val="4800"/>
              </a:spcAft>
              <a:buFont typeface="Arial" panose="020B0604020202020204" pitchFamily="34" charset="0"/>
              <a:buAutoNum type="arabicPeriod"/>
            </a:pPr>
            <a:r>
              <a:rPr lang="pl-PL" altLang="pl-PL" sz="3200" b="1" dirty="0">
                <a:latin typeface="Barlow SCK SemiBold"/>
              </a:rPr>
              <a:t>Podsumowanie</a:t>
            </a:r>
          </a:p>
          <a:p>
            <a:pPr marL="742950" indent="-742950" algn="just" eaLnBrk="1" hangingPunct="1">
              <a:lnSpc>
                <a:spcPct val="150000"/>
              </a:lnSpc>
              <a:spcBef>
                <a:spcPct val="0"/>
              </a:spcBef>
              <a:spcAft>
                <a:spcPts val="4800"/>
              </a:spcAft>
              <a:buFont typeface="Arial" panose="020B0604020202020204" pitchFamily="34" charset="0"/>
              <a:buAutoNum type="arabicPeriod"/>
            </a:pPr>
            <a:endParaRPr lang="pl-PL" altLang="pl-PL" sz="3200" b="1" dirty="0">
              <a:latin typeface="Barlow SCK SemiBold"/>
            </a:endParaRPr>
          </a:p>
          <a:p>
            <a:pPr marL="742950" indent="-742950" algn="just" eaLnBrk="1" hangingPunct="1">
              <a:lnSpc>
                <a:spcPct val="150000"/>
              </a:lnSpc>
              <a:spcBef>
                <a:spcPct val="0"/>
              </a:spcBef>
              <a:spcAft>
                <a:spcPts val="4800"/>
              </a:spcAft>
              <a:buFont typeface="Arial" panose="020B0604020202020204" pitchFamily="34" charset="0"/>
              <a:buAutoNum type="arabicPeriod"/>
            </a:pPr>
            <a:endParaRPr lang="pl-PL" altLang="pl-PL" sz="3600" b="1" dirty="0">
              <a:latin typeface="Barlow SCK SemiBold"/>
            </a:endParaRPr>
          </a:p>
        </p:txBody>
      </p:sp>
      <p:sp>
        <p:nvSpPr>
          <p:cNvPr id="12291" name="Symbol zastępczy tekstu 2">
            <a:extLst>
              <a:ext uri="{FF2B5EF4-FFF2-40B4-BE49-F238E27FC236}">
                <a16:creationId xmlns:a16="http://schemas.microsoft.com/office/drawing/2014/main" id="{D22B9137-C83E-9701-3EDA-91CF45A53279}"/>
              </a:ext>
            </a:extLst>
          </p:cNvPr>
          <p:cNvSpPr txBox="1">
            <a:spLocks/>
          </p:cNvSpPr>
          <p:nvPr/>
        </p:nvSpPr>
        <p:spPr bwMode="auto">
          <a:xfrm>
            <a:off x="619080" y="13906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PLAN PREZENTACJI</a:t>
            </a:r>
            <a:endParaRPr lang="pl-PL" altLang="pl-PL" b="1" dirty="0">
              <a:solidFill>
                <a:srgbClr val="3333CC"/>
              </a:solidFill>
              <a:latin typeface="Barlow SCK SemiBold"/>
            </a:endParaRPr>
          </a:p>
        </p:txBody>
      </p:sp>
    </p:spTree>
    <p:extLst>
      <p:ext uri="{BB962C8B-B14F-4D97-AF65-F5344CB8AC3E}">
        <p14:creationId xmlns:p14="http://schemas.microsoft.com/office/powerpoint/2010/main" val="259237173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pic>
        <p:nvPicPr>
          <p:cNvPr id="1028" name="Picture 4">
            <a:extLst>
              <a:ext uri="{FF2B5EF4-FFF2-40B4-BE49-F238E27FC236}">
                <a16:creationId xmlns:a16="http://schemas.microsoft.com/office/drawing/2014/main" id="{C38B48A8-4C68-7035-2D99-3504307E28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5318" y="1989576"/>
            <a:ext cx="2713919" cy="32811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B47C824-C7F0-4368-4371-1255B21EA6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018" y="1989576"/>
            <a:ext cx="7543738" cy="3214687"/>
          </a:xfrm>
          <a:prstGeom prst="rect">
            <a:avLst/>
          </a:prstGeom>
          <a:noFill/>
          <a:extLst>
            <a:ext uri="{909E8E84-426E-40DD-AFC4-6F175D3DCCD1}">
              <a14:hiddenFill xmlns:a14="http://schemas.microsoft.com/office/drawing/2010/main">
                <a:solidFill>
                  <a:srgbClr val="FFFFFF"/>
                </a:solidFill>
              </a14:hiddenFill>
            </a:ext>
          </a:extLst>
        </p:spPr>
      </p:pic>
      <p:pic>
        <p:nvPicPr>
          <p:cNvPr id="6" name="Obraz 5">
            <a:extLst>
              <a:ext uri="{FF2B5EF4-FFF2-40B4-BE49-F238E27FC236}">
                <a16:creationId xmlns:a16="http://schemas.microsoft.com/office/drawing/2014/main" id="{C6413FF7-935F-7FBB-F122-FF741CE383B7}"/>
              </a:ext>
            </a:extLst>
          </p:cNvPr>
          <p:cNvPicPr>
            <a:picLocks noChangeAspect="1"/>
          </p:cNvPicPr>
          <p:nvPr/>
        </p:nvPicPr>
        <p:blipFill>
          <a:blip r:embed="rId5"/>
          <a:stretch>
            <a:fillRect/>
          </a:stretch>
        </p:blipFill>
        <p:spPr>
          <a:xfrm>
            <a:off x="13984876" y="2457849"/>
            <a:ext cx="9763398" cy="8251367"/>
          </a:xfrm>
          <a:prstGeom prst="rect">
            <a:avLst/>
          </a:prstGeom>
        </p:spPr>
      </p:pic>
      <p:pic>
        <p:nvPicPr>
          <p:cNvPr id="4" name="Obraz 3">
            <a:extLst>
              <a:ext uri="{FF2B5EF4-FFF2-40B4-BE49-F238E27FC236}">
                <a16:creationId xmlns:a16="http://schemas.microsoft.com/office/drawing/2014/main" id="{8718FEB4-A5A3-C396-3201-F435F33B4DD3}"/>
              </a:ext>
            </a:extLst>
          </p:cNvPr>
          <p:cNvPicPr>
            <a:picLocks noChangeAspect="1"/>
          </p:cNvPicPr>
          <p:nvPr/>
        </p:nvPicPr>
        <p:blipFill>
          <a:blip r:embed="rId6"/>
          <a:stretch>
            <a:fillRect/>
          </a:stretch>
        </p:blipFill>
        <p:spPr>
          <a:xfrm>
            <a:off x="1349218" y="5675068"/>
            <a:ext cx="13046050" cy="6041771"/>
          </a:xfrm>
          <a:prstGeom prst="rect">
            <a:avLst/>
          </a:prstGeom>
        </p:spPr>
      </p:pic>
    </p:spTree>
    <p:extLst>
      <p:ext uri="{BB962C8B-B14F-4D97-AF65-F5344CB8AC3E}">
        <p14:creationId xmlns:p14="http://schemas.microsoft.com/office/powerpoint/2010/main" val="142907451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121132"/>
            <a:ext cx="22869525" cy="1870504"/>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50000"/>
              </a:lnSpc>
              <a:spcBef>
                <a:spcPct val="0"/>
              </a:spcBef>
              <a:spcAft>
                <a:spcPts val="4800"/>
              </a:spcAft>
              <a:buFont typeface="Arial" panose="020B0604020202020204" pitchFamily="34" charset="0"/>
              <a:buNone/>
              <a:defRPr/>
            </a:pPr>
            <a:r>
              <a:rPr lang="pl-PL" altLang="pl-PL" sz="3600" b="1" dirty="0">
                <a:highlight>
                  <a:srgbClr val="FFFF00"/>
                </a:highlight>
                <a:latin typeface="Barlow SCK SemiBold"/>
              </a:rPr>
              <a:t>Podwyższenie mocy biernej pojemnościowej </a:t>
            </a:r>
            <a:r>
              <a:rPr lang="pl-PL" altLang="pl-PL" sz="3600" b="1" dirty="0">
                <a:latin typeface="Barlow SCK SemiBold"/>
              </a:rPr>
              <a:t>kompensatora synchronicznego pochodzącego z konwersji turbogeneratora poprzez zastosowanie innowacyjnych rozwiązań w elementach skrajnych stojana</a:t>
            </a:r>
          </a:p>
        </p:txBody>
      </p:sp>
      <p:pic>
        <p:nvPicPr>
          <p:cNvPr id="1026" name="Picture 2">
            <a:extLst>
              <a:ext uri="{FF2B5EF4-FFF2-40B4-BE49-F238E27FC236}">
                <a16:creationId xmlns:a16="http://schemas.microsoft.com/office/drawing/2014/main" id="{E7716625-10E1-C2F1-0F0A-86A502A53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040" y="2716528"/>
            <a:ext cx="15148459" cy="71415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4FC48EF-1A22-040B-7FEC-A275C3C9B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34177" y="1352056"/>
            <a:ext cx="7018288" cy="4567374"/>
          </a:xfrm>
          <a:prstGeom prst="rect">
            <a:avLst/>
          </a:prstGeom>
          <a:noFill/>
          <a:extLst>
            <a:ext uri="{909E8E84-426E-40DD-AFC4-6F175D3DCCD1}">
              <a14:hiddenFill xmlns:a14="http://schemas.microsoft.com/office/drawing/2010/main">
                <a:solidFill>
                  <a:srgbClr val="FFFFFF"/>
                </a:solidFill>
              </a14:hiddenFill>
            </a:ext>
          </a:extLst>
        </p:spPr>
      </p:pic>
      <p:sp>
        <p:nvSpPr>
          <p:cNvPr id="4" name="Strzałka: zakrzywiona w lewo 3">
            <a:extLst>
              <a:ext uri="{FF2B5EF4-FFF2-40B4-BE49-F238E27FC236}">
                <a16:creationId xmlns:a16="http://schemas.microsoft.com/office/drawing/2014/main" id="{016BBF5E-BA8B-6825-C24F-C915E3E2F572}"/>
              </a:ext>
            </a:extLst>
          </p:cNvPr>
          <p:cNvSpPr/>
          <p:nvPr/>
        </p:nvSpPr>
        <p:spPr>
          <a:xfrm flipV="1">
            <a:off x="12400756" y="3721521"/>
            <a:ext cx="925484" cy="1461738"/>
          </a:xfrm>
          <a:prstGeom prst="curvedLeftArrow">
            <a:avLst>
              <a:gd name="adj1" fmla="val 25000"/>
              <a:gd name="adj2" fmla="val 50000"/>
              <a:gd name="adj3" fmla="val 19318"/>
            </a:avLst>
          </a:prstGeom>
          <a:solidFill>
            <a:srgbClr val="FF0000"/>
          </a:solidFill>
          <a:ln>
            <a:solidFill>
              <a:schemeClr val="accent1">
                <a:shade val="15000"/>
                <a:alpha val="6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tx1"/>
              </a:solidFill>
            </a:endParaRPr>
          </a:p>
        </p:txBody>
      </p:sp>
      <p:sp>
        <p:nvSpPr>
          <p:cNvPr id="5" name="Symbol zastępczy tekstu 2">
            <a:extLst>
              <a:ext uri="{FF2B5EF4-FFF2-40B4-BE49-F238E27FC236}">
                <a16:creationId xmlns:a16="http://schemas.microsoft.com/office/drawing/2014/main" id="{538105C4-6733-02CB-E9EE-FE519A7DABA8}"/>
              </a:ext>
            </a:extLst>
          </p:cNvPr>
          <p:cNvSpPr txBox="1">
            <a:spLocks/>
          </p:cNvSpPr>
          <p:nvPr/>
        </p:nvSpPr>
        <p:spPr bwMode="auto">
          <a:xfrm>
            <a:off x="15508433" y="6182461"/>
            <a:ext cx="7969604" cy="4032001"/>
          </a:xfrm>
          <a:prstGeom prst="rect">
            <a:avLst/>
          </a:prstGeom>
          <a:solidFill>
            <a:srgbClr val="FFFF00"/>
          </a:solidFill>
          <a:ln w="63500">
            <a:solidFill>
              <a:srgbClr val="FF0000"/>
            </a:solidFill>
          </a:ln>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514350" indent="-514350" algn="just" eaLnBrk="1" hangingPunct="1">
              <a:lnSpc>
                <a:spcPct val="100000"/>
              </a:lnSpc>
              <a:spcBef>
                <a:spcPct val="0"/>
              </a:spcBef>
              <a:spcAft>
                <a:spcPts val="2400"/>
              </a:spcAft>
              <a:buFont typeface="+mj-lt"/>
              <a:buAutoNum type="arabicPeriod"/>
              <a:defRPr/>
            </a:pPr>
            <a:r>
              <a:rPr lang="pl-PL" altLang="pl-PL" sz="2800" b="1" dirty="0">
                <a:solidFill>
                  <a:srgbClr val="FF0000"/>
                </a:solidFill>
                <a:latin typeface="Barlow SCK SemiBold"/>
              </a:rPr>
              <a:t>Wykonanie pierścieni dociskowych z klejonych blach elektrotechnicznych.</a:t>
            </a:r>
          </a:p>
          <a:p>
            <a:pPr marL="514350" indent="-514350" algn="just" eaLnBrk="1" hangingPunct="1">
              <a:lnSpc>
                <a:spcPct val="100000"/>
              </a:lnSpc>
              <a:spcBef>
                <a:spcPct val="0"/>
              </a:spcBef>
              <a:spcAft>
                <a:spcPts val="2400"/>
              </a:spcAft>
              <a:buFont typeface="+mj-lt"/>
              <a:buAutoNum type="arabicPeriod"/>
              <a:defRPr/>
            </a:pPr>
            <a:r>
              <a:rPr lang="pl-PL" altLang="pl-PL" sz="2800" b="1" dirty="0">
                <a:solidFill>
                  <a:srgbClr val="FF0000"/>
                </a:solidFill>
                <a:latin typeface="Barlow SCK SemiBold"/>
              </a:rPr>
              <a:t>Zastosowanie boczników magnetycznych.</a:t>
            </a:r>
          </a:p>
          <a:p>
            <a:pPr marL="514350" indent="-514350" algn="just" eaLnBrk="1" hangingPunct="1">
              <a:lnSpc>
                <a:spcPct val="100000"/>
              </a:lnSpc>
              <a:spcBef>
                <a:spcPct val="0"/>
              </a:spcBef>
              <a:spcAft>
                <a:spcPts val="2400"/>
              </a:spcAft>
              <a:buFont typeface="+mj-lt"/>
              <a:buAutoNum type="arabicPeriod"/>
              <a:defRPr/>
            </a:pPr>
            <a:r>
              <a:rPr lang="pl-PL" altLang="pl-PL" sz="2800" b="1" dirty="0">
                <a:solidFill>
                  <a:srgbClr val="FF0000"/>
                </a:solidFill>
                <a:latin typeface="Barlow SCK SemiBold"/>
              </a:rPr>
              <a:t>Zwiększenie skuteczności chłodzenia elementów skrajnych stojana.</a:t>
            </a:r>
          </a:p>
          <a:p>
            <a:pPr marL="514350" indent="-514350" algn="just" eaLnBrk="1" hangingPunct="1">
              <a:lnSpc>
                <a:spcPct val="100000"/>
              </a:lnSpc>
              <a:spcBef>
                <a:spcPct val="0"/>
              </a:spcBef>
              <a:spcAft>
                <a:spcPts val="2400"/>
              </a:spcAft>
              <a:buFont typeface="+mj-lt"/>
              <a:buAutoNum type="arabicPeriod"/>
              <a:defRPr/>
            </a:pPr>
            <a:r>
              <a:rPr lang="pl-PL" altLang="pl-PL" sz="2800" b="1" dirty="0">
                <a:solidFill>
                  <a:srgbClr val="FF0000"/>
                </a:solidFill>
                <a:latin typeface="Barlow SCK SemiBold"/>
              </a:rPr>
              <a:t>„Schodkowanie” skrajnej części pakietu blach stojana.</a:t>
            </a:r>
          </a:p>
        </p:txBody>
      </p:sp>
      <p:sp>
        <p:nvSpPr>
          <p:cNvPr id="6" name="Strzałka: w lewo, w prawo i w górę 5">
            <a:extLst>
              <a:ext uri="{FF2B5EF4-FFF2-40B4-BE49-F238E27FC236}">
                <a16:creationId xmlns:a16="http://schemas.microsoft.com/office/drawing/2014/main" id="{650FB4B2-36E3-FF99-C9B0-0C689309A9B6}"/>
              </a:ext>
            </a:extLst>
          </p:cNvPr>
          <p:cNvSpPr/>
          <p:nvPr/>
        </p:nvSpPr>
        <p:spPr>
          <a:xfrm flipV="1">
            <a:off x="13414665" y="4079204"/>
            <a:ext cx="4187536" cy="2208110"/>
          </a:xfrm>
          <a:prstGeom prst="leftRightUpArrow">
            <a:avLst/>
          </a:prstGeom>
          <a:solidFill>
            <a:srgbClr val="3333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415766093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121132"/>
            <a:ext cx="22869525" cy="1870504"/>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50000"/>
              </a:lnSpc>
              <a:spcBef>
                <a:spcPct val="0"/>
              </a:spcBef>
              <a:spcAft>
                <a:spcPts val="4800"/>
              </a:spcAft>
              <a:buFont typeface="Arial" panose="020B0604020202020204" pitchFamily="34" charset="0"/>
              <a:buNone/>
              <a:defRPr/>
            </a:pPr>
            <a:r>
              <a:rPr lang="pl-PL" altLang="pl-PL" sz="3600" b="1" dirty="0">
                <a:highlight>
                  <a:srgbClr val="FFFF00"/>
                </a:highlight>
                <a:latin typeface="Barlow SCK SemiBold"/>
              </a:rPr>
              <a:t>Podwyższenie mocy biernej pojemnościowej </a:t>
            </a:r>
            <a:r>
              <a:rPr lang="pl-PL" altLang="pl-PL" sz="3600" b="1" dirty="0">
                <a:latin typeface="Barlow SCK SemiBold"/>
              </a:rPr>
              <a:t>kompensatora synchronicznego pochodzącego z konwersji turbogeneratora poprzez zastosowanie innowacyjnych rozwiązań w elementach skrajnych stojana</a:t>
            </a:r>
          </a:p>
        </p:txBody>
      </p:sp>
      <p:pic>
        <p:nvPicPr>
          <p:cNvPr id="8" name="Obraz 7">
            <a:extLst>
              <a:ext uri="{FF2B5EF4-FFF2-40B4-BE49-F238E27FC236}">
                <a16:creationId xmlns:a16="http://schemas.microsoft.com/office/drawing/2014/main" id="{59F14B1D-6AD9-E525-154D-9588D3C9DC8E}"/>
              </a:ext>
            </a:extLst>
          </p:cNvPr>
          <p:cNvPicPr>
            <a:picLocks noChangeAspect="1"/>
          </p:cNvPicPr>
          <p:nvPr/>
        </p:nvPicPr>
        <p:blipFill>
          <a:blip r:embed="rId3"/>
          <a:stretch>
            <a:fillRect/>
          </a:stretch>
        </p:blipFill>
        <p:spPr>
          <a:xfrm>
            <a:off x="417423" y="5097509"/>
            <a:ext cx="12593808" cy="5210902"/>
          </a:xfrm>
          <a:prstGeom prst="rect">
            <a:avLst/>
          </a:prstGeom>
        </p:spPr>
      </p:pic>
      <p:pic>
        <p:nvPicPr>
          <p:cNvPr id="12" name="Obraz 11">
            <a:extLst>
              <a:ext uri="{FF2B5EF4-FFF2-40B4-BE49-F238E27FC236}">
                <a16:creationId xmlns:a16="http://schemas.microsoft.com/office/drawing/2014/main" id="{D15B16A3-5AF2-BD94-07B6-823B956070E8}"/>
              </a:ext>
            </a:extLst>
          </p:cNvPr>
          <p:cNvPicPr>
            <a:picLocks noChangeAspect="1"/>
          </p:cNvPicPr>
          <p:nvPr/>
        </p:nvPicPr>
        <p:blipFill>
          <a:blip r:embed="rId4"/>
          <a:stretch>
            <a:fillRect/>
          </a:stretch>
        </p:blipFill>
        <p:spPr>
          <a:xfrm>
            <a:off x="14746361" y="5629624"/>
            <a:ext cx="7223648" cy="4171691"/>
          </a:xfrm>
          <a:prstGeom prst="rect">
            <a:avLst/>
          </a:prstGeom>
        </p:spPr>
      </p:pic>
      <p:pic>
        <p:nvPicPr>
          <p:cNvPr id="16" name="Obraz 15">
            <a:extLst>
              <a:ext uri="{FF2B5EF4-FFF2-40B4-BE49-F238E27FC236}">
                <a16:creationId xmlns:a16="http://schemas.microsoft.com/office/drawing/2014/main" id="{A394F42F-4529-74D4-5557-BD9BB1C2AD9F}"/>
              </a:ext>
            </a:extLst>
          </p:cNvPr>
          <p:cNvPicPr>
            <a:picLocks noChangeAspect="1"/>
          </p:cNvPicPr>
          <p:nvPr/>
        </p:nvPicPr>
        <p:blipFill>
          <a:blip r:embed="rId5"/>
          <a:stretch>
            <a:fillRect/>
          </a:stretch>
        </p:blipFill>
        <p:spPr>
          <a:xfrm>
            <a:off x="4717985" y="1385962"/>
            <a:ext cx="5662633" cy="4484383"/>
          </a:xfrm>
          <a:prstGeom prst="rect">
            <a:avLst/>
          </a:prstGeom>
        </p:spPr>
      </p:pic>
      <p:sp>
        <p:nvSpPr>
          <p:cNvPr id="20" name="Strzałka: zakrzywiona w prawo 19">
            <a:extLst>
              <a:ext uri="{FF2B5EF4-FFF2-40B4-BE49-F238E27FC236}">
                <a16:creationId xmlns:a16="http://schemas.microsoft.com/office/drawing/2014/main" id="{AE6687AE-5339-BCCE-49CB-D87155E2C7B5}"/>
              </a:ext>
            </a:extLst>
          </p:cNvPr>
          <p:cNvSpPr/>
          <p:nvPr/>
        </p:nvSpPr>
        <p:spPr>
          <a:xfrm>
            <a:off x="2670465" y="1678879"/>
            <a:ext cx="2650472" cy="5932412"/>
          </a:xfrm>
          <a:prstGeom prst="curved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solidFill>
                <a:schemeClr val="tx1"/>
              </a:solidFill>
            </a:endParaRPr>
          </a:p>
        </p:txBody>
      </p:sp>
      <p:pic>
        <p:nvPicPr>
          <p:cNvPr id="22" name="Obraz 21">
            <a:extLst>
              <a:ext uri="{FF2B5EF4-FFF2-40B4-BE49-F238E27FC236}">
                <a16:creationId xmlns:a16="http://schemas.microsoft.com/office/drawing/2014/main" id="{DCBC2222-6177-4E4E-AD14-DAC8118D7173}"/>
              </a:ext>
            </a:extLst>
          </p:cNvPr>
          <p:cNvPicPr>
            <a:picLocks noChangeAspect="1"/>
          </p:cNvPicPr>
          <p:nvPr/>
        </p:nvPicPr>
        <p:blipFill>
          <a:blip r:embed="rId6"/>
          <a:stretch>
            <a:fillRect/>
          </a:stretch>
        </p:blipFill>
        <p:spPr>
          <a:xfrm>
            <a:off x="14628352" y="1511468"/>
            <a:ext cx="7504283" cy="3694161"/>
          </a:xfrm>
          <a:prstGeom prst="rect">
            <a:avLst/>
          </a:prstGeom>
          <a:ln w="15875">
            <a:solidFill>
              <a:schemeClr val="accent1">
                <a:shade val="15000"/>
              </a:schemeClr>
            </a:solidFill>
          </a:ln>
        </p:spPr>
      </p:pic>
    </p:spTree>
    <p:extLst>
      <p:ext uri="{BB962C8B-B14F-4D97-AF65-F5344CB8AC3E}">
        <p14:creationId xmlns:p14="http://schemas.microsoft.com/office/powerpoint/2010/main" val="144368498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314474"/>
            <a:ext cx="22869525" cy="1547859"/>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3600" b="1" dirty="0">
                <a:latin typeface="Barlow SCK SemiBold"/>
              </a:rPr>
              <a:t>Innowacyjny system diagnostyki online stanu technicznego elementów skrajnych stojana </a:t>
            </a:r>
          </a:p>
          <a:p>
            <a:pPr marL="0" indent="0" algn="ctr" eaLnBrk="1" hangingPunct="1">
              <a:lnSpc>
                <a:spcPct val="150000"/>
              </a:lnSpc>
              <a:spcBef>
                <a:spcPct val="0"/>
              </a:spcBef>
              <a:spcAft>
                <a:spcPts val="4800"/>
              </a:spcAft>
              <a:buFont typeface="Arial" panose="020B0604020202020204" pitchFamily="34" charset="0"/>
              <a:buNone/>
              <a:defRPr/>
            </a:pPr>
            <a:r>
              <a:rPr lang="pl-PL" altLang="pl-PL" sz="3600" b="1" dirty="0">
                <a:latin typeface="Barlow SCK SemiBold"/>
              </a:rPr>
              <a:t>kompensatora synchronicznego pochodzącego z konwersji turbogeneratora</a:t>
            </a:r>
          </a:p>
        </p:txBody>
      </p:sp>
      <p:pic>
        <p:nvPicPr>
          <p:cNvPr id="7" name="Obraz 6">
            <a:extLst>
              <a:ext uri="{FF2B5EF4-FFF2-40B4-BE49-F238E27FC236}">
                <a16:creationId xmlns:a16="http://schemas.microsoft.com/office/drawing/2014/main" id="{0A0A3606-8F44-C182-8D57-525CF424C4DE}"/>
              </a:ext>
            </a:extLst>
          </p:cNvPr>
          <p:cNvPicPr>
            <a:picLocks noChangeAspect="1"/>
          </p:cNvPicPr>
          <p:nvPr/>
        </p:nvPicPr>
        <p:blipFill>
          <a:blip r:embed="rId3"/>
          <a:stretch>
            <a:fillRect/>
          </a:stretch>
        </p:blipFill>
        <p:spPr>
          <a:xfrm>
            <a:off x="539523" y="2141715"/>
            <a:ext cx="9205369" cy="7547916"/>
          </a:xfrm>
          <a:prstGeom prst="rect">
            <a:avLst/>
          </a:prstGeom>
        </p:spPr>
      </p:pic>
      <p:pic>
        <p:nvPicPr>
          <p:cNvPr id="9" name="Obraz 8">
            <a:extLst>
              <a:ext uri="{FF2B5EF4-FFF2-40B4-BE49-F238E27FC236}">
                <a16:creationId xmlns:a16="http://schemas.microsoft.com/office/drawing/2014/main" id="{AFB40FEA-0DA4-92A5-8821-ABFA39CF3921}"/>
              </a:ext>
            </a:extLst>
          </p:cNvPr>
          <p:cNvPicPr>
            <a:picLocks noChangeAspect="1"/>
          </p:cNvPicPr>
          <p:nvPr/>
        </p:nvPicPr>
        <p:blipFill>
          <a:blip r:embed="rId4"/>
          <a:stretch>
            <a:fillRect/>
          </a:stretch>
        </p:blipFill>
        <p:spPr>
          <a:xfrm>
            <a:off x="8121198" y="2141715"/>
            <a:ext cx="5046989" cy="2934296"/>
          </a:xfrm>
          <a:prstGeom prst="rect">
            <a:avLst/>
          </a:prstGeom>
        </p:spPr>
      </p:pic>
      <p:pic>
        <p:nvPicPr>
          <p:cNvPr id="11" name="Obraz 10">
            <a:extLst>
              <a:ext uri="{FF2B5EF4-FFF2-40B4-BE49-F238E27FC236}">
                <a16:creationId xmlns:a16="http://schemas.microsoft.com/office/drawing/2014/main" id="{871C16BF-62E5-560D-BC27-4CCE931A6976}"/>
              </a:ext>
            </a:extLst>
          </p:cNvPr>
          <p:cNvPicPr>
            <a:picLocks noChangeAspect="1"/>
          </p:cNvPicPr>
          <p:nvPr/>
        </p:nvPicPr>
        <p:blipFill>
          <a:blip r:embed="rId5"/>
          <a:stretch>
            <a:fillRect/>
          </a:stretch>
        </p:blipFill>
        <p:spPr>
          <a:xfrm>
            <a:off x="13690723" y="3736117"/>
            <a:ext cx="10014416" cy="5663263"/>
          </a:xfrm>
          <a:prstGeom prst="rect">
            <a:avLst/>
          </a:prstGeom>
        </p:spPr>
      </p:pic>
    </p:spTree>
    <p:extLst>
      <p:ext uri="{BB962C8B-B14F-4D97-AF65-F5344CB8AC3E}">
        <p14:creationId xmlns:p14="http://schemas.microsoft.com/office/powerpoint/2010/main" val="277694349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na kompensator synchroniczny</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CB2F5DD-FFC4-61A8-4C5A-CB954AD7817A}"/>
              </a:ext>
            </a:extLst>
          </p:cNvPr>
          <p:cNvSpPr txBox="1">
            <a:spLocks/>
          </p:cNvSpPr>
          <p:nvPr/>
        </p:nvSpPr>
        <p:spPr bwMode="auto">
          <a:xfrm>
            <a:off x="835614" y="10314474"/>
            <a:ext cx="22869525" cy="1547859"/>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3600" b="1" dirty="0">
                <a:latin typeface="Barlow SCK SemiBold"/>
              </a:rPr>
              <a:t>Innowacyjny system diagnostyki online stanu technicznego elementów skrajnych stojana </a:t>
            </a:r>
          </a:p>
          <a:p>
            <a:pPr marL="0" indent="0" algn="ctr" eaLnBrk="1" hangingPunct="1">
              <a:lnSpc>
                <a:spcPct val="150000"/>
              </a:lnSpc>
              <a:spcBef>
                <a:spcPct val="0"/>
              </a:spcBef>
              <a:spcAft>
                <a:spcPts val="4800"/>
              </a:spcAft>
              <a:buFont typeface="Arial" panose="020B0604020202020204" pitchFamily="34" charset="0"/>
              <a:buNone/>
              <a:defRPr/>
            </a:pPr>
            <a:r>
              <a:rPr lang="pl-PL" altLang="pl-PL" sz="3600" b="1" dirty="0">
                <a:latin typeface="Barlow SCK SemiBold"/>
              </a:rPr>
              <a:t>kompensatora synchronicznego pochodzącego z konwersji turbogeneratora</a:t>
            </a:r>
          </a:p>
        </p:txBody>
      </p:sp>
      <p:pic>
        <p:nvPicPr>
          <p:cNvPr id="5" name="Obraz 4">
            <a:extLst>
              <a:ext uri="{FF2B5EF4-FFF2-40B4-BE49-F238E27FC236}">
                <a16:creationId xmlns:a16="http://schemas.microsoft.com/office/drawing/2014/main" id="{72FE2FB7-EB8B-FF03-D759-2AAAF8313F8C}"/>
              </a:ext>
            </a:extLst>
          </p:cNvPr>
          <p:cNvPicPr>
            <a:picLocks noChangeAspect="1"/>
          </p:cNvPicPr>
          <p:nvPr/>
        </p:nvPicPr>
        <p:blipFill>
          <a:blip r:embed="rId3"/>
          <a:stretch>
            <a:fillRect/>
          </a:stretch>
        </p:blipFill>
        <p:spPr>
          <a:xfrm>
            <a:off x="411139" y="4467498"/>
            <a:ext cx="10342536" cy="5389772"/>
          </a:xfrm>
          <a:prstGeom prst="rect">
            <a:avLst/>
          </a:prstGeom>
        </p:spPr>
      </p:pic>
      <p:pic>
        <p:nvPicPr>
          <p:cNvPr id="8" name="Obraz 7">
            <a:extLst>
              <a:ext uri="{FF2B5EF4-FFF2-40B4-BE49-F238E27FC236}">
                <a16:creationId xmlns:a16="http://schemas.microsoft.com/office/drawing/2014/main" id="{6BEA2495-674F-8F97-093C-109CCA1DE4C2}"/>
              </a:ext>
            </a:extLst>
          </p:cNvPr>
          <p:cNvPicPr>
            <a:picLocks noChangeAspect="1"/>
          </p:cNvPicPr>
          <p:nvPr/>
        </p:nvPicPr>
        <p:blipFill>
          <a:blip r:embed="rId4"/>
          <a:stretch>
            <a:fillRect/>
          </a:stretch>
        </p:blipFill>
        <p:spPr>
          <a:xfrm>
            <a:off x="8723809" y="1298125"/>
            <a:ext cx="4059731" cy="5194281"/>
          </a:xfrm>
          <a:prstGeom prst="rect">
            <a:avLst/>
          </a:prstGeom>
        </p:spPr>
      </p:pic>
      <p:pic>
        <p:nvPicPr>
          <p:cNvPr id="12" name="Obraz 11">
            <a:extLst>
              <a:ext uri="{FF2B5EF4-FFF2-40B4-BE49-F238E27FC236}">
                <a16:creationId xmlns:a16="http://schemas.microsoft.com/office/drawing/2014/main" id="{5ECF20E0-B45D-AFD6-6B98-B31B20AB7A13}"/>
              </a:ext>
            </a:extLst>
          </p:cNvPr>
          <p:cNvPicPr>
            <a:picLocks noChangeAspect="1"/>
          </p:cNvPicPr>
          <p:nvPr/>
        </p:nvPicPr>
        <p:blipFill>
          <a:blip r:embed="rId5"/>
          <a:stretch>
            <a:fillRect/>
          </a:stretch>
        </p:blipFill>
        <p:spPr>
          <a:xfrm>
            <a:off x="13630327" y="3402612"/>
            <a:ext cx="5263474" cy="4805978"/>
          </a:xfrm>
          <a:prstGeom prst="rect">
            <a:avLst/>
          </a:prstGeom>
        </p:spPr>
      </p:pic>
      <p:pic>
        <p:nvPicPr>
          <p:cNvPr id="14" name="Obraz 13">
            <a:extLst>
              <a:ext uri="{FF2B5EF4-FFF2-40B4-BE49-F238E27FC236}">
                <a16:creationId xmlns:a16="http://schemas.microsoft.com/office/drawing/2014/main" id="{9F2485A1-286A-C191-F1FF-7267E3C38578}"/>
              </a:ext>
            </a:extLst>
          </p:cNvPr>
          <p:cNvPicPr>
            <a:picLocks noChangeAspect="1"/>
          </p:cNvPicPr>
          <p:nvPr/>
        </p:nvPicPr>
        <p:blipFill>
          <a:blip r:embed="rId6"/>
          <a:stretch>
            <a:fillRect/>
          </a:stretch>
        </p:blipFill>
        <p:spPr>
          <a:xfrm>
            <a:off x="19178248" y="5024399"/>
            <a:ext cx="4752906" cy="5141935"/>
          </a:xfrm>
          <a:prstGeom prst="rect">
            <a:avLst/>
          </a:prstGeom>
        </p:spPr>
      </p:pic>
    </p:spTree>
    <p:extLst>
      <p:ext uri="{BB962C8B-B14F-4D97-AF65-F5344CB8AC3E}">
        <p14:creationId xmlns:p14="http://schemas.microsoft.com/office/powerpoint/2010/main" val="399862093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 DOSTOSOWANIE MASZYNY DO PRACY REGULACYJNEJ Z CZĘSTYMI ODSTAWIENIAMI</a:t>
            </a:r>
            <a:endParaRPr lang="pl-PL" altLang="pl-PL" b="1" cap="all" dirty="0">
              <a:solidFill>
                <a:srgbClr val="3333CC"/>
              </a:solidFill>
              <a:latin typeface="Barlow SCK SemiBold"/>
            </a:endParaRPr>
          </a:p>
        </p:txBody>
      </p:sp>
      <p:pic>
        <p:nvPicPr>
          <p:cNvPr id="9" name="Obraz 8">
            <a:extLst>
              <a:ext uri="{FF2B5EF4-FFF2-40B4-BE49-F238E27FC236}">
                <a16:creationId xmlns:a16="http://schemas.microsoft.com/office/drawing/2014/main" id="{B57A0736-AD2E-C4FC-60CD-9209196256FD}"/>
              </a:ext>
            </a:extLst>
          </p:cNvPr>
          <p:cNvPicPr>
            <a:picLocks noChangeAspect="1"/>
          </p:cNvPicPr>
          <p:nvPr/>
        </p:nvPicPr>
        <p:blipFill>
          <a:blip r:embed="rId3" cstate="print">
            <a:extLst>
              <a:ext uri="{28A0092B-C50C-407E-A947-70E740481C1C}">
                <a14:useLocalDpi xmlns:a14="http://schemas.microsoft.com/office/drawing/2010/main" val="0"/>
              </a:ext>
            </a:extLst>
          </a:blip>
          <a:srcRect l="41058" b="11128"/>
          <a:stretch>
            <a:fillRect/>
          </a:stretch>
        </p:blipFill>
        <p:spPr bwMode="auto">
          <a:xfrm>
            <a:off x="8360228" y="2073459"/>
            <a:ext cx="7663543" cy="7980337"/>
          </a:xfrm>
          <a:prstGeom prst="rect">
            <a:avLst/>
          </a:prstGeom>
          <a:noFill/>
          <a:ln w="38100" cmpd="sng">
            <a:solidFill>
              <a:srgbClr val="FFFFFF"/>
            </a:solidFill>
            <a:miter lim="800000"/>
            <a:headEnd/>
            <a:tailEnd/>
          </a:ln>
          <a:effectLst/>
        </p:spPr>
      </p:pic>
      <p:sp>
        <p:nvSpPr>
          <p:cNvPr id="11" name="Symbol zastępczy tekstu 2">
            <a:extLst>
              <a:ext uri="{FF2B5EF4-FFF2-40B4-BE49-F238E27FC236}">
                <a16:creationId xmlns:a16="http://schemas.microsoft.com/office/drawing/2014/main" id="{4BB59BE8-FF34-72F9-9E26-6577518EA3CD}"/>
              </a:ext>
            </a:extLst>
          </p:cNvPr>
          <p:cNvSpPr txBox="1">
            <a:spLocks/>
          </p:cNvSpPr>
          <p:nvPr/>
        </p:nvSpPr>
        <p:spPr bwMode="auto">
          <a:xfrm>
            <a:off x="757238" y="10358986"/>
            <a:ext cx="23051996" cy="1184319"/>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50000"/>
              </a:lnSpc>
              <a:spcBef>
                <a:spcPct val="0"/>
              </a:spcBef>
              <a:spcAft>
                <a:spcPts val="4800"/>
              </a:spcAft>
              <a:buFont typeface="Arial" panose="020B0604020202020204" pitchFamily="34" charset="0"/>
              <a:buNone/>
              <a:defRPr/>
            </a:pPr>
            <a:r>
              <a:rPr lang="pl-PL" altLang="pl-PL" sz="3600" dirty="0">
                <a:latin typeface="Barlow SCK SemiBold"/>
              </a:rPr>
              <a:t>Uszkodzenia czół uzwojenia wzbudzenia turbogeneratora o mocy 120 MW spowodowane pracą regulacyjną maszyny</a:t>
            </a:r>
          </a:p>
        </p:txBody>
      </p:sp>
    </p:spTree>
    <p:extLst>
      <p:ext uri="{BB962C8B-B14F-4D97-AF65-F5344CB8AC3E}">
        <p14:creationId xmlns:p14="http://schemas.microsoft.com/office/powerpoint/2010/main" val="100415868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 DOSTOSOWANIE MASZYNY DO PRACY REGULACYJNEJ Z CZĘSTYMI ODSTAWIENIAMI</a:t>
            </a:r>
            <a:endParaRPr lang="pl-PL" altLang="pl-PL" b="1" cap="all" dirty="0">
              <a:solidFill>
                <a:srgbClr val="3333CC"/>
              </a:solidFill>
              <a:latin typeface="Barlow SCK SemiBold"/>
            </a:endParaRPr>
          </a:p>
        </p:txBody>
      </p:sp>
      <p:sp>
        <p:nvSpPr>
          <p:cNvPr id="11" name="Symbol zastępczy tekstu 2">
            <a:extLst>
              <a:ext uri="{FF2B5EF4-FFF2-40B4-BE49-F238E27FC236}">
                <a16:creationId xmlns:a16="http://schemas.microsoft.com/office/drawing/2014/main" id="{4BB59BE8-FF34-72F9-9E26-6577518EA3CD}"/>
              </a:ext>
            </a:extLst>
          </p:cNvPr>
          <p:cNvSpPr txBox="1">
            <a:spLocks/>
          </p:cNvSpPr>
          <p:nvPr/>
        </p:nvSpPr>
        <p:spPr bwMode="auto">
          <a:xfrm>
            <a:off x="757238" y="10472198"/>
            <a:ext cx="23051996" cy="1434667"/>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3600" dirty="0">
                <a:latin typeface="Barlow SCK SemiBold"/>
              </a:rPr>
              <a:t>Dostosowanie uzwojenia wzbudzenia kompensatora synchronicznego </a:t>
            </a:r>
          </a:p>
          <a:p>
            <a:pPr marL="0" indent="0" algn="ctr" eaLnBrk="1" hangingPunct="1">
              <a:lnSpc>
                <a:spcPct val="100000"/>
              </a:lnSpc>
              <a:spcBef>
                <a:spcPct val="0"/>
              </a:spcBef>
              <a:spcAft>
                <a:spcPts val="0"/>
              </a:spcAft>
              <a:buFont typeface="Arial" panose="020B0604020202020204" pitchFamily="34" charset="0"/>
              <a:buNone/>
              <a:defRPr/>
            </a:pPr>
            <a:r>
              <a:rPr lang="pl-PL" altLang="pl-PL" sz="3600" dirty="0">
                <a:latin typeface="Barlow SCK SemiBold"/>
              </a:rPr>
              <a:t>pochodzącego z konwersji turbogeneratora o mocy 120 MW do pracy regulacyjnej z częstymi </a:t>
            </a:r>
            <a:r>
              <a:rPr lang="pl-PL" altLang="pl-PL" sz="3600" dirty="0" err="1">
                <a:latin typeface="Barlow SCK SemiBold"/>
              </a:rPr>
              <a:t>odstawieniami</a:t>
            </a:r>
            <a:endParaRPr lang="pl-PL" altLang="pl-PL" sz="3600" dirty="0">
              <a:latin typeface="Barlow SCK SemiBold"/>
            </a:endParaRPr>
          </a:p>
        </p:txBody>
      </p:sp>
      <p:pic>
        <p:nvPicPr>
          <p:cNvPr id="3" name="Obraz 2">
            <a:extLst>
              <a:ext uri="{FF2B5EF4-FFF2-40B4-BE49-F238E27FC236}">
                <a16:creationId xmlns:a16="http://schemas.microsoft.com/office/drawing/2014/main" id="{5B71CEE8-DB9B-B7CF-E1C1-B59845B90C7F}"/>
              </a:ext>
            </a:extLst>
          </p:cNvPr>
          <p:cNvPicPr>
            <a:picLocks noChangeAspect="1"/>
          </p:cNvPicPr>
          <p:nvPr/>
        </p:nvPicPr>
        <p:blipFill>
          <a:blip r:embed="rId3" cstate="print">
            <a:extLst>
              <a:ext uri="{28A0092B-C50C-407E-A947-70E740481C1C}">
                <a14:useLocalDpi xmlns:a14="http://schemas.microsoft.com/office/drawing/2010/main" val="0"/>
              </a:ext>
            </a:extLst>
          </a:blip>
          <a:srcRect l="31418" t="9715" r="48698"/>
          <a:stretch>
            <a:fillRect/>
          </a:stretch>
        </p:blipFill>
        <p:spPr bwMode="auto">
          <a:xfrm>
            <a:off x="1488749" y="2257768"/>
            <a:ext cx="2275145" cy="6766560"/>
          </a:xfrm>
          <a:prstGeom prst="rect">
            <a:avLst/>
          </a:prstGeom>
          <a:noFill/>
          <a:ln>
            <a:noFill/>
          </a:ln>
        </p:spPr>
      </p:pic>
      <p:pic>
        <p:nvPicPr>
          <p:cNvPr id="4" name="Obraz 3">
            <a:extLst>
              <a:ext uri="{FF2B5EF4-FFF2-40B4-BE49-F238E27FC236}">
                <a16:creationId xmlns:a16="http://schemas.microsoft.com/office/drawing/2014/main" id="{52CB5E40-4660-A4D5-2BBF-60D53DE76848}"/>
              </a:ext>
            </a:extLst>
          </p:cNvPr>
          <p:cNvPicPr>
            <a:picLocks noChangeAspect="1"/>
          </p:cNvPicPr>
          <p:nvPr/>
        </p:nvPicPr>
        <p:blipFill>
          <a:blip r:embed="rId4" cstate="print">
            <a:extLst>
              <a:ext uri="{28A0092B-C50C-407E-A947-70E740481C1C}">
                <a14:useLocalDpi xmlns:a14="http://schemas.microsoft.com/office/drawing/2010/main" val="0"/>
              </a:ext>
            </a:extLst>
          </a:blip>
          <a:srcRect l="34560" t="9715" r="48698"/>
          <a:stretch>
            <a:fillRect/>
          </a:stretch>
        </p:blipFill>
        <p:spPr bwMode="auto">
          <a:xfrm>
            <a:off x="8194073" y="1441362"/>
            <a:ext cx="2783387" cy="8761309"/>
          </a:xfrm>
          <a:prstGeom prst="rect">
            <a:avLst/>
          </a:prstGeom>
          <a:noFill/>
          <a:ln>
            <a:noFill/>
          </a:ln>
        </p:spPr>
      </p:pic>
      <p:sp>
        <p:nvSpPr>
          <p:cNvPr id="6" name="Strzałka: prążkowana w prawo 5">
            <a:extLst>
              <a:ext uri="{FF2B5EF4-FFF2-40B4-BE49-F238E27FC236}">
                <a16:creationId xmlns:a16="http://schemas.microsoft.com/office/drawing/2014/main" id="{83235F7F-14D9-87DD-02CC-7DA6A25D4085}"/>
              </a:ext>
            </a:extLst>
          </p:cNvPr>
          <p:cNvSpPr/>
          <p:nvPr/>
        </p:nvSpPr>
        <p:spPr>
          <a:xfrm>
            <a:off x="3991745" y="5431407"/>
            <a:ext cx="3101385" cy="936942"/>
          </a:xfrm>
          <a:prstGeom prst="striped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7" name="Obraz 6">
            <a:extLst>
              <a:ext uri="{FF2B5EF4-FFF2-40B4-BE49-F238E27FC236}">
                <a16:creationId xmlns:a16="http://schemas.microsoft.com/office/drawing/2014/main" id="{C0B9341B-D20E-A73A-23E5-C83CC5F5D642}"/>
              </a:ext>
            </a:extLst>
          </p:cNvPr>
          <p:cNvPicPr>
            <a:picLocks noChangeAspect="1"/>
          </p:cNvPicPr>
          <p:nvPr/>
        </p:nvPicPr>
        <p:blipFill>
          <a:blip r:embed="rId5" cstate="print">
            <a:extLst>
              <a:ext uri="{28A0092B-C50C-407E-A947-70E740481C1C}">
                <a14:useLocalDpi xmlns:a14="http://schemas.microsoft.com/office/drawing/2010/main" val="0"/>
              </a:ext>
            </a:extLst>
          </a:blip>
          <a:srcRect l="50818" r="31761" b="5438"/>
          <a:stretch>
            <a:fillRect/>
          </a:stretch>
        </p:blipFill>
        <p:spPr bwMode="auto">
          <a:xfrm>
            <a:off x="13600446" y="1441362"/>
            <a:ext cx="2783386" cy="8844120"/>
          </a:xfrm>
          <a:prstGeom prst="rect">
            <a:avLst/>
          </a:prstGeom>
          <a:noFill/>
          <a:ln>
            <a:noFill/>
          </a:ln>
        </p:spPr>
      </p:pic>
      <p:sp>
        <p:nvSpPr>
          <p:cNvPr id="8" name="Objaśnienie: strzałka w lewo 7">
            <a:extLst>
              <a:ext uri="{FF2B5EF4-FFF2-40B4-BE49-F238E27FC236}">
                <a16:creationId xmlns:a16="http://schemas.microsoft.com/office/drawing/2014/main" id="{A2F6A2E5-9C0A-EB92-D553-2FF73BAC9CC1}"/>
              </a:ext>
            </a:extLst>
          </p:cNvPr>
          <p:cNvSpPr/>
          <p:nvPr/>
        </p:nvSpPr>
        <p:spPr>
          <a:xfrm>
            <a:off x="16508581" y="4611405"/>
            <a:ext cx="6826828" cy="2576945"/>
          </a:xfrm>
          <a:prstGeom prst="leftArrowCallout">
            <a:avLst/>
          </a:prstGeom>
          <a:solidFill>
            <a:srgbClr val="FFFF00"/>
          </a:solidFill>
          <a:ln w="635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ole tekstowe 9">
            <a:extLst>
              <a:ext uri="{FF2B5EF4-FFF2-40B4-BE49-F238E27FC236}">
                <a16:creationId xmlns:a16="http://schemas.microsoft.com/office/drawing/2014/main" id="{979990DF-0FBC-0A8E-1E9B-D9C54C9F8870}"/>
              </a:ext>
            </a:extLst>
          </p:cNvPr>
          <p:cNvSpPr txBox="1"/>
          <p:nvPr/>
        </p:nvSpPr>
        <p:spPr>
          <a:xfrm>
            <a:off x="18750404" y="4822707"/>
            <a:ext cx="4933110" cy="2308324"/>
          </a:xfrm>
          <a:prstGeom prst="rect">
            <a:avLst/>
          </a:prstGeom>
          <a:noFill/>
        </p:spPr>
        <p:txBody>
          <a:bodyPr wrap="square" rtlCol="0">
            <a:spAutoFit/>
          </a:bodyPr>
          <a:lstStyle/>
          <a:p>
            <a:pPr algn="ctr"/>
            <a:r>
              <a:rPr lang="pl-PL" dirty="0"/>
              <a:t>wykorzystanie                  w systemie CAD          autorskich              sieci cieplnych</a:t>
            </a:r>
          </a:p>
        </p:txBody>
      </p:sp>
    </p:spTree>
    <p:extLst>
      <p:ext uri="{BB962C8B-B14F-4D97-AF65-F5344CB8AC3E}">
        <p14:creationId xmlns:p14="http://schemas.microsoft.com/office/powerpoint/2010/main" val="180490665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 DOSTOSOWANIE DO PRACY REGULACYJNEJ Z CZĘSTYMI ODSTAWIENIAMI</a:t>
            </a:r>
            <a:endParaRPr lang="pl-PL" altLang="pl-PL" b="1" cap="all" dirty="0">
              <a:solidFill>
                <a:srgbClr val="3333CC"/>
              </a:solidFill>
              <a:latin typeface="Barlow SCK SemiBold"/>
            </a:endParaRPr>
          </a:p>
        </p:txBody>
      </p:sp>
      <p:sp>
        <p:nvSpPr>
          <p:cNvPr id="11" name="Symbol zastępczy tekstu 2">
            <a:extLst>
              <a:ext uri="{FF2B5EF4-FFF2-40B4-BE49-F238E27FC236}">
                <a16:creationId xmlns:a16="http://schemas.microsoft.com/office/drawing/2014/main" id="{4BB59BE8-FF34-72F9-9E26-6577518EA3CD}"/>
              </a:ext>
            </a:extLst>
          </p:cNvPr>
          <p:cNvSpPr txBox="1">
            <a:spLocks/>
          </p:cNvSpPr>
          <p:nvPr/>
        </p:nvSpPr>
        <p:spPr bwMode="auto">
          <a:xfrm>
            <a:off x="576643" y="10224654"/>
            <a:ext cx="23051996" cy="1541877"/>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3600" dirty="0">
                <a:latin typeface="Barlow SCK SemiBold"/>
              </a:rPr>
              <a:t>Widok czół uzwojenia wzbudzenia maszyny synchronicznej pracującej regulacyjnie</a:t>
            </a:r>
          </a:p>
          <a:p>
            <a:pPr marL="0" indent="0" algn="ctr" eaLnBrk="1" hangingPunct="1">
              <a:lnSpc>
                <a:spcPct val="150000"/>
              </a:lnSpc>
              <a:spcBef>
                <a:spcPct val="0"/>
              </a:spcBef>
              <a:spcAft>
                <a:spcPts val="4800"/>
              </a:spcAft>
              <a:buFont typeface="Arial" panose="020B0604020202020204" pitchFamily="34" charset="0"/>
              <a:buNone/>
              <a:defRPr/>
            </a:pPr>
            <a:r>
              <a:rPr lang="pl-PL" altLang="pl-PL" sz="3600" dirty="0">
                <a:latin typeface="Barlow SCK SemiBold"/>
              </a:rPr>
              <a:t> - </a:t>
            </a:r>
            <a:r>
              <a:rPr lang="pl-PL" altLang="pl-PL" sz="3600" dirty="0">
                <a:solidFill>
                  <a:srgbClr val="FFFF00"/>
                </a:solidFill>
                <a:highlight>
                  <a:srgbClr val="000000"/>
                </a:highlight>
                <a:latin typeface="Barlow SCK SemiBold"/>
              </a:rPr>
              <a:t>przegląd po 5. latach eksploatacji z nowym uzwojeniem wzbudzenia</a:t>
            </a:r>
          </a:p>
        </p:txBody>
      </p:sp>
      <p:pic>
        <p:nvPicPr>
          <p:cNvPr id="3" name="Obraz 2">
            <a:extLst>
              <a:ext uri="{FF2B5EF4-FFF2-40B4-BE49-F238E27FC236}">
                <a16:creationId xmlns:a16="http://schemas.microsoft.com/office/drawing/2014/main" id="{91B3FCE9-4053-05F2-DDF9-CB68D5A3703C}"/>
              </a:ext>
            </a:extLst>
          </p:cNvPr>
          <p:cNvPicPr>
            <a:picLocks noChangeAspect="1"/>
          </p:cNvPicPr>
          <p:nvPr/>
        </p:nvPicPr>
        <p:blipFill>
          <a:blip r:embed="rId3" cstate="print">
            <a:extLst>
              <a:ext uri="{28A0092B-C50C-407E-A947-70E740481C1C}">
                <a14:useLocalDpi xmlns:a14="http://schemas.microsoft.com/office/drawing/2010/main" val="0"/>
              </a:ext>
            </a:extLst>
          </a:blip>
          <a:srcRect l="12201"/>
          <a:stretch>
            <a:fillRect/>
          </a:stretch>
        </p:blipFill>
        <p:spPr bwMode="auto">
          <a:xfrm>
            <a:off x="755361" y="2407714"/>
            <a:ext cx="9703146" cy="7325332"/>
          </a:xfrm>
          <a:prstGeom prst="rect">
            <a:avLst/>
          </a:prstGeom>
          <a:noFill/>
          <a:ln>
            <a:noFill/>
          </a:ln>
        </p:spPr>
      </p:pic>
      <p:pic>
        <p:nvPicPr>
          <p:cNvPr id="4" name="Obraz 3" descr="Obraz zawierający drewniane, siedzenie, skórzane&#10;&#10;Opis wygenerowany automatycznie">
            <a:extLst>
              <a:ext uri="{FF2B5EF4-FFF2-40B4-BE49-F238E27FC236}">
                <a16:creationId xmlns:a16="http://schemas.microsoft.com/office/drawing/2014/main" id="{975D601D-3F5B-C5D2-EB95-F862785683BA}"/>
              </a:ext>
            </a:extLst>
          </p:cNvPr>
          <p:cNvPicPr>
            <a:picLocks noChangeAspect="1"/>
          </p:cNvPicPr>
          <p:nvPr/>
        </p:nvPicPr>
        <p:blipFill>
          <a:blip r:embed="rId4" cstate="print">
            <a:extLst>
              <a:ext uri="{28A0092B-C50C-407E-A947-70E740481C1C}">
                <a14:useLocalDpi xmlns:a14="http://schemas.microsoft.com/office/drawing/2010/main" val="0"/>
              </a:ext>
            </a:extLst>
          </a:blip>
          <a:srcRect l="15251" r="12201" b="4556"/>
          <a:stretch>
            <a:fillRect/>
          </a:stretch>
        </p:blipFill>
        <p:spPr bwMode="auto">
          <a:xfrm>
            <a:off x="15246590" y="2360086"/>
            <a:ext cx="8382049" cy="7372960"/>
          </a:xfrm>
          <a:prstGeom prst="rect">
            <a:avLst/>
          </a:prstGeom>
          <a:noFill/>
          <a:ln>
            <a:noFill/>
          </a:ln>
        </p:spPr>
      </p:pic>
      <p:pic>
        <p:nvPicPr>
          <p:cNvPr id="5" name="Obraz 4">
            <a:extLst>
              <a:ext uri="{FF2B5EF4-FFF2-40B4-BE49-F238E27FC236}">
                <a16:creationId xmlns:a16="http://schemas.microsoft.com/office/drawing/2014/main" id="{0838A194-B827-0F66-7D4D-9D3C14C0A394}"/>
              </a:ext>
            </a:extLst>
          </p:cNvPr>
          <p:cNvPicPr>
            <a:picLocks noChangeAspect="1"/>
          </p:cNvPicPr>
          <p:nvPr/>
        </p:nvPicPr>
        <p:blipFill>
          <a:blip r:embed="rId5" cstate="print">
            <a:extLst>
              <a:ext uri="{28A0092B-C50C-407E-A947-70E740481C1C}">
                <a14:useLocalDpi xmlns:a14="http://schemas.microsoft.com/office/drawing/2010/main" val="0"/>
              </a:ext>
            </a:extLst>
          </a:blip>
          <a:srcRect l="41058" b="11128"/>
          <a:stretch>
            <a:fillRect/>
          </a:stretch>
        </p:blipFill>
        <p:spPr bwMode="auto">
          <a:xfrm>
            <a:off x="10043556" y="3387437"/>
            <a:ext cx="5522026" cy="5750295"/>
          </a:xfrm>
          <a:prstGeom prst="rect">
            <a:avLst/>
          </a:prstGeom>
          <a:noFill/>
          <a:ln w="127000" cmpd="sng">
            <a:solidFill>
              <a:srgbClr val="FF0000"/>
            </a:solidFill>
            <a:miter lim="800000"/>
            <a:headEnd/>
            <a:tailEnd/>
          </a:ln>
          <a:effectLst/>
        </p:spPr>
      </p:pic>
      <p:sp>
        <p:nvSpPr>
          <p:cNvPr id="6" name="Symbol zastępczy tekstu 2">
            <a:extLst>
              <a:ext uri="{FF2B5EF4-FFF2-40B4-BE49-F238E27FC236}">
                <a16:creationId xmlns:a16="http://schemas.microsoft.com/office/drawing/2014/main" id="{C0148743-E7A3-F9EF-22CE-34DE522BC4C3}"/>
              </a:ext>
            </a:extLst>
          </p:cNvPr>
          <p:cNvSpPr txBox="1">
            <a:spLocks/>
          </p:cNvSpPr>
          <p:nvPr/>
        </p:nvSpPr>
        <p:spPr bwMode="auto">
          <a:xfrm>
            <a:off x="10702634" y="7876035"/>
            <a:ext cx="4717475" cy="827081"/>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3600" dirty="0">
                <a:solidFill>
                  <a:srgbClr val="FF0000"/>
                </a:solidFill>
                <a:latin typeface="Barlow SCK SemiBold"/>
              </a:rPr>
              <a:t>fabryczne uzwojenie wzbudzenia</a:t>
            </a:r>
          </a:p>
        </p:txBody>
      </p:sp>
      <p:sp>
        <p:nvSpPr>
          <p:cNvPr id="9" name="Symbol zastępczy tekstu 2">
            <a:extLst>
              <a:ext uri="{FF2B5EF4-FFF2-40B4-BE49-F238E27FC236}">
                <a16:creationId xmlns:a16="http://schemas.microsoft.com/office/drawing/2014/main" id="{D0B9F926-EEF2-1096-BC00-7311B976C1E3}"/>
              </a:ext>
            </a:extLst>
          </p:cNvPr>
          <p:cNvSpPr txBox="1">
            <a:spLocks/>
          </p:cNvSpPr>
          <p:nvPr/>
        </p:nvSpPr>
        <p:spPr bwMode="auto">
          <a:xfrm>
            <a:off x="1479942" y="8599207"/>
            <a:ext cx="7839034" cy="827081"/>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4800" b="1" dirty="0">
                <a:solidFill>
                  <a:srgbClr val="FFFF00"/>
                </a:solidFill>
                <a:latin typeface="Barlow SCK SemiBold"/>
              </a:rPr>
              <a:t>nowe uzwojenie wzbudzenia</a:t>
            </a:r>
          </a:p>
        </p:txBody>
      </p:sp>
      <p:sp>
        <p:nvSpPr>
          <p:cNvPr id="10" name="Symbol zastępczy tekstu 2">
            <a:extLst>
              <a:ext uri="{FF2B5EF4-FFF2-40B4-BE49-F238E27FC236}">
                <a16:creationId xmlns:a16="http://schemas.microsoft.com/office/drawing/2014/main" id="{49921236-DF3E-950D-7B0B-82A1DD676642}"/>
              </a:ext>
            </a:extLst>
          </p:cNvPr>
          <p:cNvSpPr txBox="1">
            <a:spLocks/>
          </p:cNvSpPr>
          <p:nvPr/>
        </p:nvSpPr>
        <p:spPr bwMode="auto">
          <a:xfrm>
            <a:off x="15827185" y="8542787"/>
            <a:ext cx="7839034" cy="827081"/>
          </a:xfrm>
          <a:prstGeom prst="rect">
            <a:avLst/>
          </a:prstGeom>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ctr" eaLnBrk="1" hangingPunct="1">
              <a:lnSpc>
                <a:spcPct val="100000"/>
              </a:lnSpc>
              <a:spcBef>
                <a:spcPct val="0"/>
              </a:spcBef>
              <a:spcAft>
                <a:spcPts val="0"/>
              </a:spcAft>
              <a:buFont typeface="Arial" panose="020B0604020202020204" pitchFamily="34" charset="0"/>
              <a:buNone/>
              <a:defRPr/>
            </a:pPr>
            <a:r>
              <a:rPr lang="pl-PL" altLang="pl-PL" sz="4800" b="1" dirty="0">
                <a:solidFill>
                  <a:srgbClr val="FFFF00"/>
                </a:solidFill>
                <a:latin typeface="Barlow SCK SemiBold"/>
              </a:rPr>
              <a:t>nowe uzwojenie wzbudzenia</a:t>
            </a:r>
          </a:p>
        </p:txBody>
      </p:sp>
    </p:spTree>
    <p:extLst>
      <p:ext uri="{BB962C8B-B14F-4D97-AF65-F5344CB8AC3E}">
        <p14:creationId xmlns:p14="http://schemas.microsoft.com/office/powerpoint/2010/main" val="318735845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24BDB286-2776-1ACD-8F9D-4354C800700B}"/>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Bloku Węglowego na kompensator synchroniczny</a:t>
            </a:r>
            <a:endParaRPr lang="pl-PL" altLang="pl-PL" b="1" cap="all" dirty="0">
              <a:solidFill>
                <a:srgbClr val="3333CC"/>
              </a:solidFill>
              <a:latin typeface="Barlow SCK SemiBold"/>
            </a:endParaRPr>
          </a:p>
        </p:txBody>
      </p:sp>
      <p:pic>
        <p:nvPicPr>
          <p:cNvPr id="22531" name="Obraz 4">
            <a:extLst>
              <a:ext uri="{FF2B5EF4-FFF2-40B4-BE49-F238E27FC236}">
                <a16:creationId xmlns:a16="http://schemas.microsoft.com/office/drawing/2014/main" id="{97B87541-6957-2D97-7AAB-81E3F109B0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638" y="2003425"/>
            <a:ext cx="11280775" cy="958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Symbol zastępczy tekstu 2">
            <a:extLst>
              <a:ext uri="{FF2B5EF4-FFF2-40B4-BE49-F238E27FC236}">
                <a16:creationId xmlns:a16="http://schemas.microsoft.com/office/drawing/2014/main" id="{1749FE17-5C02-0ECF-21F1-04357EDCBD71}"/>
              </a:ext>
            </a:extLst>
          </p:cNvPr>
          <p:cNvSpPr txBox="1">
            <a:spLocks/>
          </p:cNvSpPr>
          <p:nvPr/>
        </p:nvSpPr>
        <p:spPr bwMode="auto">
          <a:xfrm>
            <a:off x="12087225" y="3335338"/>
            <a:ext cx="11695113"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just" eaLnBrk="1" hangingPunct="1">
              <a:lnSpc>
                <a:spcPct val="150000"/>
              </a:lnSpc>
              <a:spcAft>
                <a:spcPts val="4800"/>
              </a:spcAft>
              <a:buFont typeface="Arial" panose="020B0604020202020204" pitchFamily="34" charset="0"/>
              <a:buNone/>
            </a:pPr>
            <a:r>
              <a:rPr lang="pl-PL" altLang="pl-PL" b="1" u="sng" dirty="0">
                <a:highlight>
                  <a:srgbClr val="FFFF00"/>
                </a:highlight>
                <a:latin typeface="Barlow SCK SemiBold"/>
              </a:rPr>
              <a:t>Przy konwersji bloku zachowany zostanie również drugi pod względem ceny (po turbogeneratorze) element, jakim jest transformator blokowy.</a:t>
            </a:r>
          </a:p>
          <a:p>
            <a:pPr algn="just" eaLnBrk="1" hangingPunct="1">
              <a:lnSpc>
                <a:spcPct val="150000"/>
              </a:lnSpc>
              <a:spcAft>
                <a:spcPts val="4800"/>
              </a:spcAft>
              <a:buFont typeface="Arial" panose="020B0604020202020204" pitchFamily="34" charset="0"/>
              <a:buNone/>
            </a:pPr>
            <a:endParaRPr lang="pl-PL" altLang="pl-PL" b="1" dirty="0">
              <a:latin typeface="Barlow SCK SemiBold"/>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901BE6C6-5DB8-04A0-8064-6EEEA001301B}"/>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 UKŁAD DO ROZRUCHU KOMPENSATORA SYNCHRONICZNEGO</a:t>
            </a:r>
            <a:endParaRPr lang="pl-PL" altLang="pl-PL" b="1" cap="all" dirty="0">
              <a:solidFill>
                <a:srgbClr val="3333CC"/>
              </a:solidFill>
              <a:latin typeface="Barlow SCK SemiBold"/>
            </a:endParaRPr>
          </a:p>
        </p:txBody>
      </p:sp>
      <p:sp>
        <p:nvSpPr>
          <p:cNvPr id="3" name="Symbol zastępczy tekstu 2">
            <a:extLst>
              <a:ext uri="{FF2B5EF4-FFF2-40B4-BE49-F238E27FC236}">
                <a16:creationId xmlns:a16="http://schemas.microsoft.com/office/drawing/2014/main" id="{9B6CF53D-83E3-36A4-2D5D-A0A8D06CE6BF}"/>
              </a:ext>
            </a:extLst>
          </p:cNvPr>
          <p:cNvSpPr txBox="1">
            <a:spLocks/>
          </p:cNvSpPr>
          <p:nvPr/>
        </p:nvSpPr>
        <p:spPr bwMode="auto">
          <a:xfrm>
            <a:off x="757237" y="2190116"/>
            <a:ext cx="22869525" cy="704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just" eaLnBrk="1" hangingPunct="1">
              <a:lnSpc>
                <a:spcPct val="150000"/>
              </a:lnSpc>
              <a:spcAft>
                <a:spcPts val="4800"/>
              </a:spcAft>
              <a:buFont typeface="Arial" panose="020B0604020202020204" pitchFamily="34" charset="0"/>
              <a:buNone/>
            </a:pPr>
            <a:r>
              <a:rPr lang="pl-PL" altLang="pl-PL" b="1" dirty="0">
                <a:latin typeface="Barlow SCK SemiBold"/>
              </a:rPr>
              <a:t>Rozważane są dwie metody rozruchu kompensatora synchronicznego (</a:t>
            </a:r>
            <a:r>
              <a:rPr lang="pl-PL" altLang="pl-PL" b="1" dirty="0">
                <a:highlight>
                  <a:srgbClr val="FFFF00"/>
                </a:highlight>
                <a:latin typeface="Barlow SCK SemiBold"/>
              </a:rPr>
              <a:t>planowana współpraca z </a:t>
            </a:r>
            <a:r>
              <a:rPr lang="pl-PL" b="1" i="0" dirty="0">
                <a:solidFill>
                  <a:srgbClr val="202020"/>
                </a:solidFill>
                <a:effectLst/>
                <a:highlight>
                  <a:srgbClr val="FFFF00"/>
                </a:highlight>
                <a:latin typeface="Barlow SCK SemiBold"/>
              </a:rPr>
              <a:t>Instytutem Energetyki - Państwowy Instytut Badawczy, Oddział Gdańsk</a:t>
            </a:r>
            <a:r>
              <a:rPr lang="pl-PL" altLang="pl-PL" dirty="0">
                <a:latin typeface="Barlow SCK SemiBold"/>
              </a:rPr>
              <a:t>):</a:t>
            </a:r>
          </a:p>
          <a:p>
            <a:pPr marL="742950" indent="-742950" algn="just" eaLnBrk="1" hangingPunct="1">
              <a:lnSpc>
                <a:spcPct val="150000"/>
              </a:lnSpc>
              <a:spcAft>
                <a:spcPts val="4800"/>
              </a:spcAft>
              <a:buFont typeface="+mj-lt"/>
              <a:buAutoNum type="arabicPeriod"/>
            </a:pPr>
            <a:r>
              <a:rPr lang="pl-PL" altLang="pl-PL" b="1" dirty="0">
                <a:latin typeface="Barlow SCK SemiBold"/>
              </a:rPr>
              <a:t> Rozruch częstotliwościowy z wykorzystaniem zbudowanego indywidualnie falownika.</a:t>
            </a:r>
          </a:p>
          <a:p>
            <a:pPr marL="742950" indent="-742950" algn="just" eaLnBrk="1" hangingPunct="1">
              <a:lnSpc>
                <a:spcPct val="150000"/>
              </a:lnSpc>
              <a:spcAft>
                <a:spcPts val="4800"/>
              </a:spcAft>
              <a:buFont typeface="+mj-lt"/>
              <a:buAutoNum type="arabicPeriod" startAt="2"/>
            </a:pPr>
            <a:r>
              <a:rPr lang="pl-PL" altLang="pl-PL" b="1" dirty="0">
                <a:latin typeface="Barlow SCK SemiBold"/>
              </a:rPr>
              <a:t>Rozruch z zastosowaniem dodatkowej maszyny napędowej (elektrycznej – np. silnik asynchroniczny, pneumatycznej lub  </a:t>
            </a:r>
            <a:r>
              <a:rPr lang="pl-PL" altLang="pl-PL" b="1" dirty="0" err="1">
                <a:latin typeface="Barlow SCK SemiBold"/>
              </a:rPr>
              <a:t>mikroturbiny</a:t>
            </a:r>
            <a:r>
              <a:rPr lang="pl-PL" altLang="pl-PL" b="1" dirty="0">
                <a:latin typeface="Barlow SCK SemiBold"/>
              </a:rPr>
              <a:t>).</a:t>
            </a:r>
          </a:p>
          <a:p>
            <a:pPr algn="just" eaLnBrk="1" hangingPunct="1">
              <a:lnSpc>
                <a:spcPct val="150000"/>
              </a:lnSpc>
              <a:spcAft>
                <a:spcPts val="4800"/>
              </a:spcAft>
              <a:buFont typeface="Arial" panose="020B0604020202020204" pitchFamily="34" charset="0"/>
              <a:buNone/>
            </a:pPr>
            <a:endParaRPr lang="pl-PL" altLang="pl-PL" b="1" dirty="0">
              <a:solidFill>
                <a:srgbClr val="3333CC"/>
              </a:solidFill>
              <a:latin typeface="Barlow SCK SemiBold"/>
            </a:endParaRPr>
          </a:p>
        </p:txBody>
      </p:sp>
    </p:spTree>
    <p:extLst>
      <p:ext uri="{BB962C8B-B14F-4D97-AF65-F5344CB8AC3E}">
        <p14:creationId xmlns:p14="http://schemas.microsoft.com/office/powerpoint/2010/main" val="239294027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ymbol zastępczy tekstu 2">
            <a:extLst>
              <a:ext uri="{FF2B5EF4-FFF2-40B4-BE49-F238E27FC236}">
                <a16:creationId xmlns:a16="http://schemas.microsoft.com/office/drawing/2014/main" id="{3AC8D927-D5DD-2600-D68F-10E14A51C27A}"/>
              </a:ext>
            </a:extLst>
          </p:cNvPr>
          <p:cNvSpPr>
            <a:spLocks noGrp="1"/>
          </p:cNvSpPr>
          <p:nvPr>
            <p:ph type="body" sz="quarter" idx="4294967295"/>
          </p:nvPr>
        </p:nvSpPr>
        <p:spPr bwMode="auto">
          <a:xfrm>
            <a:off x="757238" y="1820863"/>
            <a:ext cx="22869525" cy="91083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Pracuję od 33 lat na Wydziale Elektrycznym Politechniki Śląskiej, aktualnie na stanowisku profesora uczelni. W swojej pracy doktorskiej i habilitacyjnej zajmowałem się problematyką modelowania i projektowania maszyn elektrycznych                                (w szczególności turbogeneratorów) i transformatorów oraz ich pracy w systemie elektroenergetycznym.</a:t>
            </a:r>
          </a:p>
          <a:p>
            <a:pPr marL="0" indent="0" algn="just" eaLnBrk="1" hangingPunct="1">
              <a:lnSpc>
                <a:spcPct val="150000"/>
              </a:lnSpc>
              <a:spcBef>
                <a:spcPct val="0"/>
              </a:spcBef>
              <a:spcAft>
                <a:spcPts val="4800"/>
              </a:spcAft>
              <a:buNone/>
            </a:pPr>
            <a:r>
              <a:rPr lang="pl-PL" altLang="pl-PL" sz="3600" b="1" dirty="0">
                <a:latin typeface="Barlow SCK SemiBold"/>
              </a:rPr>
              <a:t>Od roku 1991 zajmuję się opracowywaniem nowych rozwiązań konstrukcyjnych turbogeneratorów i transformatorów blokowych. Rozwiązania te były wdrożone w firmie EthosEnergy Poland S.A. w Lublińcu w nowych i modernizowanych turbogeneratorach o mocy od 6 do 600 MW pracujących w polskich elektrowniach, w krajach Unii Europejskiej (między innymi w Finlandii i Grecji) oraz w Korei oraz w  Chinach. </a:t>
            </a:r>
          </a:p>
          <a:p>
            <a:pPr marL="0" indent="0" algn="just" eaLnBrk="1" hangingPunct="1">
              <a:lnSpc>
                <a:spcPct val="150000"/>
              </a:lnSpc>
              <a:spcBef>
                <a:spcPct val="0"/>
              </a:spcBef>
              <a:spcAft>
                <a:spcPts val="4800"/>
              </a:spcAft>
              <a:buNone/>
            </a:pPr>
            <a:r>
              <a:rPr lang="pl-PL" altLang="pl-PL" sz="3600" b="1" dirty="0">
                <a:latin typeface="Barlow SCK SemiBold"/>
              </a:rPr>
              <a:t>Wdrożone nowe rozwiązania umożliwiły znaczne podwyższenie mocy bloków (nawet powyżej 20%) </a:t>
            </a:r>
            <a:r>
              <a:rPr lang="pl-PL" altLang="pl-PL" sz="3600" b="1" u="sng" dirty="0">
                <a:highlight>
                  <a:srgbClr val="FFFF00"/>
                </a:highlight>
                <a:latin typeface="Barlow SCK SemiBold"/>
              </a:rPr>
              <a:t>z jednoczesnym dostosowaniem ich do pracy regulacyjnej wymuszanej przez OZE</a:t>
            </a:r>
            <a:r>
              <a:rPr lang="pl-PL" altLang="pl-PL" sz="3600" b="1" dirty="0">
                <a:latin typeface="Barlow SCK SemiBold"/>
              </a:rPr>
              <a:t>.</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10243" name="Symbol zastępczy tekstu 2">
            <a:extLst>
              <a:ext uri="{FF2B5EF4-FFF2-40B4-BE49-F238E27FC236}">
                <a16:creationId xmlns:a16="http://schemas.microsoft.com/office/drawing/2014/main" id="{B8AB3D62-BC24-9624-2CC2-316BB5A38E2E}"/>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DOŚWIADCZENIE W PRACACH NAUKOWYCH I WDROŻENIOWYCH DOTYCZĄCYCH TURBOGENERATORÓW</a:t>
            </a:r>
            <a:endParaRPr lang="pl-PL" altLang="pl-PL" b="1" dirty="0">
              <a:solidFill>
                <a:srgbClr val="3333CC"/>
              </a:solidFill>
              <a:latin typeface="Barlow SCK SemiBold"/>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ymbol zastępczy tekstu 2">
            <a:extLst>
              <a:ext uri="{FF2B5EF4-FFF2-40B4-BE49-F238E27FC236}">
                <a16:creationId xmlns:a16="http://schemas.microsoft.com/office/drawing/2014/main" id="{93FB9E84-1751-56B7-559E-4DA4FA2EA3D1}"/>
              </a:ext>
            </a:extLst>
          </p:cNvPr>
          <p:cNvSpPr>
            <a:spLocks noGrp="1"/>
          </p:cNvSpPr>
          <p:nvPr>
            <p:ph type="body" sz="quarter" idx="4294967295"/>
          </p:nvPr>
        </p:nvSpPr>
        <p:spPr bwMode="auto">
          <a:xfrm>
            <a:off x="757238" y="2220913"/>
            <a:ext cx="22869525" cy="67833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Na dzień dzisiejszy nie jesteśmy w stanie określić szczegółowych kosztów dla jednostek pracujących w Polsce. Koszt konwersji konkretnego turbogeneratora na kompensator jest ściśle uzależniony od zakresu projektu, wynikającego              z kondycji i zastosowanego sprzętu na bloku w elektrowni.</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Dla porównania w tabeli przedstawiono zakres dostawy dla konwersji istniejącego turbogeneratora oraz zakupu                    i uruchomienia nowego bloku, jako kompensator synchroniczny.</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2" name="Symbol zastępczy tekstu 2">
            <a:extLst>
              <a:ext uri="{FF2B5EF4-FFF2-40B4-BE49-F238E27FC236}">
                <a16:creationId xmlns:a16="http://schemas.microsoft.com/office/drawing/2014/main" id="{901BE6C6-5DB8-04A0-8064-6EEEA001301B}"/>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Porównanie Kosztów - </a:t>
            </a:r>
            <a:r>
              <a:rPr lang="pl-PL" altLang="pl-PL" b="1" cap="all" dirty="0">
                <a:solidFill>
                  <a:srgbClr val="00B050"/>
                </a:solidFill>
                <a:highlight>
                  <a:srgbClr val="FFFF00"/>
                </a:highlight>
                <a:latin typeface="Barlow SCK SemiBold"/>
              </a:rPr>
              <a:t>konwersja turbogeneratora </a:t>
            </a:r>
            <a:r>
              <a:rPr lang="pl-PL" altLang="pl-PL" b="1" cap="all" dirty="0">
                <a:latin typeface="Barlow SCK SemiBold"/>
              </a:rPr>
              <a:t>LUB </a:t>
            </a:r>
            <a:r>
              <a:rPr lang="pl-PL" altLang="pl-PL" b="1" cap="all" dirty="0">
                <a:solidFill>
                  <a:srgbClr val="FF0000"/>
                </a:solidFill>
                <a:highlight>
                  <a:srgbClr val="FFFF00"/>
                </a:highlight>
                <a:latin typeface="Barlow SCK SemiBold"/>
              </a:rPr>
              <a:t>zainstalowanie nowego Kompensatora</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FC790B53-EEA9-B9A4-9D7C-FB90BA62D0D3}"/>
              </a:ext>
            </a:extLst>
          </p:cNvPr>
          <p:cNvSpPr txBox="1">
            <a:spLocks/>
          </p:cNvSpPr>
          <p:nvPr/>
        </p:nvSpPr>
        <p:spPr bwMode="auto">
          <a:xfrm>
            <a:off x="765175" y="61913"/>
            <a:ext cx="23287038"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Porównanie Kosztów - </a:t>
            </a:r>
            <a:r>
              <a:rPr lang="pl-PL" altLang="pl-PL" b="1" cap="all" dirty="0">
                <a:solidFill>
                  <a:srgbClr val="00B050"/>
                </a:solidFill>
                <a:highlight>
                  <a:srgbClr val="FFFF00"/>
                </a:highlight>
                <a:latin typeface="Barlow SCK SemiBold"/>
              </a:rPr>
              <a:t>konwersja turbogeneratora </a:t>
            </a:r>
            <a:r>
              <a:rPr lang="pl-PL" altLang="pl-PL" b="1" cap="all" dirty="0">
                <a:latin typeface="Barlow SCK SemiBold"/>
              </a:rPr>
              <a:t>LUB </a:t>
            </a:r>
            <a:r>
              <a:rPr lang="pl-PL" altLang="pl-PL" b="1" cap="all" dirty="0">
                <a:solidFill>
                  <a:srgbClr val="FF0000"/>
                </a:solidFill>
                <a:highlight>
                  <a:srgbClr val="FFFF00"/>
                </a:highlight>
                <a:latin typeface="Barlow SCK SemiBold"/>
              </a:rPr>
              <a:t>zainstalowanie nowego Kompensatora</a:t>
            </a:r>
          </a:p>
        </p:txBody>
      </p:sp>
      <p:pic>
        <p:nvPicPr>
          <p:cNvPr id="26627" name="Obraz 7">
            <a:extLst>
              <a:ext uri="{FF2B5EF4-FFF2-40B4-BE49-F238E27FC236}">
                <a16:creationId xmlns:a16="http://schemas.microsoft.com/office/drawing/2014/main" id="{117AA2E9-C9B5-AFFA-FAAF-95F00CA3A6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1161" y="5057004"/>
            <a:ext cx="11782016"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Obraz 2">
            <a:extLst>
              <a:ext uri="{FF2B5EF4-FFF2-40B4-BE49-F238E27FC236}">
                <a16:creationId xmlns:a16="http://schemas.microsoft.com/office/drawing/2014/main" id="{FE0245F1-7244-A494-8E34-54082A930E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3229" y="1133612"/>
            <a:ext cx="9045575" cy="1093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ymbol zastępczy tekstu 2">
            <a:extLst>
              <a:ext uri="{FF2B5EF4-FFF2-40B4-BE49-F238E27FC236}">
                <a16:creationId xmlns:a16="http://schemas.microsoft.com/office/drawing/2014/main" id="{2D85274A-87B3-B114-1E30-72EC2C4BA5AE}"/>
              </a:ext>
            </a:extLst>
          </p:cNvPr>
          <p:cNvSpPr>
            <a:spLocks noGrp="1" noChangeArrowheads="1"/>
          </p:cNvSpPr>
          <p:nvPr>
            <p:ph type="body" sz="quarter" idx="4294967295"/>
          </p:nvPr>
        </p:nvSpPr>
        <p:spPr bwMode="auto">
          <a:xfrm>
            <a:off x="757238" y="1846263"/>
            <a:ext cx="22869525" cy="80724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Do opracowania technologii konwersji turbogeneratora na kompensator synchroniczny przystąpiła firma EthosEnergy Poland S.A. w Lublińcu przy współpracy z naukowcami z polskich uczelni oraz instytutów badawczych. Złożony został również wniosek do Narodowego Centrum Badań i Rozwoju w celu pozyskania dofinansowania badań naukowych. </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Firma EthosEnergy Poland S.A. w Lublińcu ma ponad 50 lat doświadczenia w świadczeniu usług dla sektora energetycznego. W zakładzie wykonywane są remonty, gruntowne modernizacje oraz budowane są nowe turbogeneratory i hydrogeneratory i transformatory dużej mocy, w tym transformatory blokowe. Firma świadczy swoje usługi w Polsce, w Europie oraz w wielu krajach świata. </a:t>
            </a:r>
            <a:r>
              <a:rPr lang="pl-PL" altLang="pl-PL" sz="3600" b="1" dirty="0">
                <a:highlight>
                  <a:srgbClr val="FFFF00"/>
                </a:highlight>
                <a:latin typeface="Barlow SCK SemiBold"/>
              </a:rPr>
              <a:t>Wdrażane innowacyjne rozwiązania konstrukcyjne turbogeneratorów powstają przy współpracy z Politechniką Śląską</a:t>
            </a:r>
            <a:r>
              <a:rPr lang="pl-PL" altLang="pl-PL" sz="3600" b="1" dirty="0">
                <a:latin typeface="Barlow SCK SemiBold"/>
              </a:rPr>
              <a:t>.</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2" name="Symbol zastępczy tekstu 2">
            <a:extLst>
              <a:ext uri="{FF2B5EF4-FFF2-40B4-BE49-F238E27FC236}">
                <a16:creationId xmlns:a16="http://schemas.microsoft.com/office/drawing/2014/main" id="{2BBFDB3A-9195-02C7-C85E-AA808E252339}"/>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Opracowanie technologii konwersji turbogeneratora na kompensator synchroniczny</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ymbol zastępczy tekstu 2">
            <a:extLst>
              <a:ext uri="{FF2B5EF4-FFF2-40B4-BE49-F238E27FC236}">
                <a16:creationId xmlns:a16="http://schemas.microsoft.com/office/drawing/2014/main" id="{BED9502C-D695-2808-7A83-C26D446123A5}"/>
              </a:ext>
            </a:extLst>
          </p:cNvPr>
          <p:cNvSpPr>
            <a:spLocks noGrp="1"/>
          </p:cNvSpPr>
          <p:nvPr>
            <p:ph type="body" sz="quarter" idx="4294967295"/>
          </p:nvPr>
        </p:nvSpPr>
        <p:spPr bwMode="auto">
          <a:xfrm>
            <a:off x="757238" y="2203450"/>
            <a:ext cx="22869525" cy="5816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a:latin typeface="Barlow SCK SemiBold"/>
              </a:rPr>
              <a:t>Czas potrzebny na wykonanie konwersji turbogeneratora zależny jest od zakresu projektu, który będzie ustalany indywidualnie i w opcji pełnej jest szacowany na 16-24 miesięcy. Każdy projekt przystosowania turbogeneratora do pracy kompensatorowej musi być wykonany indywidualnie.</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a:latin typeface="Barlow SCK SemiBold"/>
              </a:rPr>
              <a:t>Czas pracy kompensatora szacowany jest na 20-25 lat przy pełnej modernizacji.</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a:latin typeface="Barlow SCK SemiBold"/>
            </a:endParaRPr>
          </a:p>
        </p:txBody>
      </p:sp>
      <p:sp>
        <p:nvSpPr>
          <p:cNvPr id="2" name="Symbol zastępczy tekstu 2">
            <a:extLst>
              <a:ext uri="{FF2B5EF4-FFF2-40B4-BE49-F238E27FC236}">
                <a16:creationId xmlns:a16="http://schemas.microsoft.com/office/drawing/2014/main" id="{1313AF11-D9EA-EF91-3D4A-8341C945A82A}"/>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Konwersja turbogeneratora – Czas wdrożenia Projektu oraz Żywotność KOMPENSATORA</a:t>
            </a:r>
            <a:endParaRPr lang="pl-PL" altLang="pl-PL" b="1" cap="all" dirty="0">
              <a:solidFill>
                <a:srgbClr val="3333CC"/>
              </a:solidFill>
              <a:latin typeface="Barlow SCK SemiBold"/>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ymbol zastępczy tekstu 2">
            <a:extLst>
              <a:ext uri="{FF2B5EF4-FFF2-40B4-BE49-F238E27FC236}">
                <a16:creationId xmlns:a16="http://schemas.microsoft.com/office/drawing/2014/main" id="{BED9502C-D695-2808-7A83-C26D446123A5}"/>
              </a:ext>
            </a:extLst>
          </p:cNvPr>
          <p:cNvSpPr>
            <a:spLocks noGrp="1"/>
          </p:cNvSpPr>
          <p:nvPr>
            <p:ph type="body" sz="quarter" idx="4294967295"/>
          </p:nvPr>
        </p:nvSpPr>
        <p:spPr bwMode="auto">
          <a:xfrm>
            <a:off x="757238" y="2203450"/>
            <a:ext cx="22869525" cy="5816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Przystąpienie elektrowni do programu konwersji odstawionych turbogeneratorów na kompensatory synchroniczne będzie możliwe jedynie po wprowadzeniu przez operatora sytemu elektroenergetycznego nowej płatnej usługi związanej z wytwarzaniem mocy biernej indukcyjnej oraz stabilizacją napięcia i częstotliwości w systemie. Zyski elektrowni ze świadczenia takiej usługi umożliwią pokrycie kosztów wykonania konwersji, a następnie eksploatacji kompensatorów synchronicznych.</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2" name="Symbol zastępczy tekstu 2">
            <a:extLst>
              <a:ext uri="{FF2B5EF4-FFF2-40B4-BE49-F238E27FC236}">
                <a16:creationId xmlns:a16="http://schemas.microsoft.com/office/drawing/2014/main" id="{1313AF11-D9EA-EF91-3D4A-8341C945A82A}"/>
              </a:ext>
            </a:extLst>
          </p:cNvPr>
          <p:cNvSpPr txBox="1">
            <a:spLocks/>
          </p:cNvSpPr>
          <p:nvPr/>
        </p:nvSpPr>
        <p:spPr bwMode="auto">
          <a:xfrm>
            <a:off x="757238" y="287338"/>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highlight>
                  <a:srgbClr val="FFFF00"/>
                </a:highlight>
                <a:latin typeface="Barlow SCK SemiBold"/>
              </a:rPr>
              <a:t>KONWERSJA TURBOGENERATORÓW NA KOMPENSATORY – ROLA OPERATORA SYTEMU ELEKTROENERGETYCZNEGO</a:t>
            </a:r>
            <a:endParaRPr lang="pl-PL" altLang="pl-PL" b="1" cap="all" dirty="0">
              <a:solidFill>
                <a:srgbClr val="3333CC"/>
              </a:solidFill>
              <a:highlight>
                <a:srgbClr val="FFFF00"/>
              </a:highlight>
              <a:latin typeface="Barlow SCK SemiBold"/>
            </a:endParaRPr>
          </a:p>
        </p:txBody>
      </p:sp>
    </p:spTree>
    <p:extLst>
      <p:ext uri="{BB962C8B-B14F-4D97-AF65-F5344CB8AC3E}">
        <p14:creationId xmlns:p14="http://schemas.microsoft.com/office/powerpoint/2010/main" val="424236690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ymbol zastępczy tekstu 2">
            <a:extLst>
              <a:ext uri="{FF2B5EF4-FFF2-40B4-BE49-F238E27FC236}">
                <a16:creationId xmlns:a16="http://schemas.microsoft.com/office/drawing/2014/main" id="{84EDECA9-E88F-F608-1E3D-0597A5470749}"/>
              </a:ext>
            </a:extLst>
          </p:cNvPr>
          <p:cNvSpPr>
            <a:spLocks noGrp="1"/>
          </p:cNvSpPr>
          <p:nvPr>
            <p:ph type="body" sz="quarter" idx="4294967295"/>
          </p:nvPr>
        </p:nvSpPr>
        <p:spPr bwMode="auto">
          <a:xfrm>
            <a:off x="757237" y="2107521"/>
            <a:ext cx="22869117" cy="9074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Przez 32 lata pracy naukowej brałem udział w opracowaniu wielu nowych rozwiązań konstrukcyjnych turbogeneratorów i transformatorów w firmie EthosEnergy Poland S.A. wdrożonych w celu znacznego podwyższenia mocy (nawet o 25%) przy jednoczesnym dostosowaniu do pracy regulacyjnej oraz poprawie parametrów eksploatacyjnych.</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Najbardziej znanymi przykładami wdrożonych projektów są: w Polsce modernizacja bloków w Elektrowni Połaniec           (w ramach programu </a:t>
            </a:r>
            <a:r>
              <a:rPr lang="pl-PL" altLang="pl-PL" sz="3600" b="1" i="1" dirty="0">
                <a:latin typeface="Barlow SCK SemiBold"/>
              </a:rPr>
              <a:t>FENIKS</a:t>
            </a:r>
            <a:r>
              <a:rPr lang="pl-PL" altLang="pl-PL" sz="3600" b="1" dirty="0">
                <a:latin typeface="Barlow SCK SemiBold"/>
              </a:rPr>
              <a:t>), a za granicą modernizacja bloków w fińskiej elektrowni jądrowej </a:t>
            </a:r>
            <a:r>
              <a:rPr lang="pl-PL" altLang="pl-PL" sz="3600" b="1" dirty="0" err="1">
                <a:latin typeface="Barlow SCK SemiBold"/>
              </a:rPr>
              <a:t>Loviisa</a:t>
            </a:r>
            <a:r>
              <a:rPr lang="pl-PL" altLang="pl-PL" sz="3600" b="1" dirty="0">
                <a:latin typeface="Barlow SCK SemiBold"/>
              </a:rPr>
              <a:t>.</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solidFill>
                  <a:srgbClr val="FF0000"/>
                </a:solidFill>
                <a:latin typeface="Barlow SCK SemiBold"/>
              </a:rPr>
              <a:t>Opracowane nowe rozwiązania konstrukcyjne głównych elementów turbogeneratorów sprawdzone wieloletnią bezawaryjną eksploatacją zmodernizowanych jednostek można obecnie wykorzystać przy konwersji odstawionych turbogeneratorów na kompensatory synchroniczne. </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3" name="Symbol zastępczy tekstu 2">
            <a:extLst>
              <a:ext uri="{FF2B5EF4-FFF2-40B4-BE49-F238E27FC236}">
                <a16:creationId xmlns:a16="http://schemas.microsoft.com/office/drawing/2014/main" id="{58E1718B-80AE-FBC4-FAD5-36297A4095DA}"/>
              </a:ext>
            </a:extLst>
          </p:cNvPr>
          <p:cNvSpPr txBox="1">
            <a:spLocks/>
          </p:cNvSpPr>
          <p:nvPr/>
        </p:nvSpPr>
        <p:spPr bwMode="auto">
          <a:xfrm>
            <a:off x="426812" y="413612"/>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OPRACOWANIE TECHNOLOGII KONWERSJI TURBOGENERATORA NA KOMPENSATOR SYNCHRONICZNY - </a:t>
            </a:r>
            <a:r>
              <a:rPr lang="pl-PL" altLang="pl-PL" b="1" cap="all" dirty="0">
                <a:highlight>
                  <a:srgbClr val="FFFF00"/>
                </a:highlight>
                <a:latin typeface="Barlow SCK SemiBold"/>
              </a:rPr>
              <a:t>REFERENCJE</a:t>
            </a:r>
            <a:r>
              <a:rPr lang="pl-PL" altLang="pl-PL" b="1" cap="all" dirty="0">
                <a:latin typeface="Barlow SCK SemiBold"/>
              </a:rPr>
              <a:t> </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Obraz 2">
            <a:extLst>
              <a:ext uri="{FF2B5EF4-FFF2-40B4-BE49-F238E27FC236}">
                <a16:creationId xmlns:a16="http://schemas.microsoft.com/office/drawing/2014/main" id="{5DDBC486-BB2A-D763-0C90-EA6954FBC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63" y="1089025"/>
            <a:ext cx="1042352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Obraz 10">
            <a:extLst>
              <a:ext uri="{FF2B5EF4-FFF2-40B4-BE49-F238E27FC236}">
                <a16:creationId xmlns:a16="http://schemas.microsoft.com/office/drawing/2014/main" id="{BD5FF9B8-2C1B-1FEB-C599-99ED397062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7702" r="9097"/>
          <a:stretch>
            <a:fillRect/>
          </a:stretch>
        </p:blipFill>
        <p:spPr bwMode="auto">
          <a:xfrm>
            <a:off x="20067588" y="7708900"/>
            <a:ext cx="3121025"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Obraz 4">
            <a:extLst>
              <a:ext uri="{FF2B5EF4-FFF2-40B4-BE49-F238E27FC236}">
                <a16:creationId xmlns:a16="http://schemas.microsoft.com/office/drawing/2014/main" id="{8274CB70-324D-E1A8-F370-75B2B1B105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6063" y="4729163"/>
            <a:ext cx="7540625" cy="705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Obraz 8">
            <a:extLst>
              <a:ext uri="{FF2B5EF4-FFF2-40B4-BE49-F238E27FC236}">
                <a16:creationId xmlns:a16="http://schemas.microsoft.com/office/drawing/2014/main" id="{7B598E7A-C1B7-C9EC-72E4-19737E9FB2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16231"/>
          <a:stretch>
            <a:fillRect/>
          </a:stretch>
        </p:blipFill>
        <p:spPr bwMode="auto">
          <a:xfrm>
            <a:off x="9051925" y="3638550"/>
            <a:ext cx="11015663" cy="705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Obraz 6">
            <a:extLst>
              <a:ext uri="{FF2B5EF4-FFF2-40B4-BE49-F238E27FC236}">
                <a16:creationId xmlns:a16="http://schemas.microsoft.com/office/drawing/2014/main" id="{C3D34352-8B01-2B04-75C8-4FD18D5EDA8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0843"/>
          <a:stretch>
            <a:fillRect/>
          </a:stretch>
        </p:blipFill>
        <p:spPr bwMode="auto">
          <a:xfrm>
            <a:off x="9056688" y="10693400"/>
            <a:ext cx="141747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ymbol zastępczy tekstu 2">
            <a:extLst>
              <a:ext uri="{FF2B5EF4-FFF2-40B4-BE49-F238E27FC236}">
                <a16:creationId xmlns:a16="http://schemas.microsoft.com/office/drawing/2014/main" id="{FABFF259-425E-0786-F591-AE95A27AE101}"/>
              </a:ext>
            </a:extLst>
          </p:cNvPr>
          <p:cNvSpPr txBox="1">
            <a:spLocks/>
          </p:cNvSpPr>
          <p:nvPr/>
        </p:nvSpPr>
        <p:spPr bwMode="auto">
          <a:xfrm>
            <a:off x="418103" y="73977"/>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OPRACOWANIE TECHNOLOGII KONWERSJI TURBOGENERATORA NA KOMPENSATOR SYNCHRONICZNY - </a:t>
            </a:r>
            <a:r>
              <a:rPr lang="pl-PL" altLang="pl-PL" b="1" cap="all" dirty="0">
                <a:highlight>
                  <a:srgbClr val="FFFF00"/>
                </a:highlight>
                <a:latin typeface="Barlow SCK SemiBold"/>
              </a:rPr>
              <a:t>REFERENCJE</a:t>
            </a:r>
            <a:r>
              <a:rPr lang="pl-PL" altLang="pl-PL" b="1" cap="all" dirty="0">
                <a:latin typeface="Barlow SCK SemiBold"/>
              </a:rPr>
              <a:t> </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4" descr=" ">
            <a:extLst>
              <a:ext uri="{FF2B5EF4-FFF2-40B4-BE49-F238E27FC236}">
                <a16:creationId xmlns:a16="http://schemas.microsoft.com/office/drawing/2014/main" id="{DB0B24EF-2A16-CCAE-D84A-3584052786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7" r="4298"/>
          <a:stretch>
            <a:fillRect/>
          </a:stretch>
        </p:blipFill>
        <p:spPr bwMode="auto">
          <a:xfrm>
            <a:off x="4716463" y="3960813"/>
            <a:ext cx="8512175" cy="601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6" descr=" ">
            <a:extLst>
              <a:ext uri="{FF2B5EF4-FFF2-40B4-BE49-F238E27FC236}">
                <a16:creationId xmlns:a16="http://schemas.microsoft.com/office/drawing/2014/main" id="{6B17AED0-7072-DDCA-F78D-07E3147E8D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954" r="21149"/>
          <a:stretch>
            <a:fillRect/>
          </a:stretch>
        </p:blipFill>
        <p:spPr bwMode="auto">
          <a:xfrm>
            <a:off x="13719175" y="4884738"/>
            <a:ext cx="4699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8" descr="Transport na lawecie stojanów generatorów ">
            <a:extLst>
              <a:ext uri="{FF2B5EF4-FFF2-40B4-BE49-F238E27FC236}">
                <a16:creationId xmlns:a16="http://schemas.microsoft.com/office/drawing/2014/main" id="{466352DB-6D25-3D0B-E4F6-F645B3214B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31136" b="5919"/>
          <a:stretch>
            <a:fillRect/>
          </a:stretch>
        </p:blipFill>
        <p:spPr bwMode="auto">
          <a:xfrm>
            <a:off x="4689475" y="1566863"/>
            <a:ext cx="8539163"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2" descr=" ">
            <a:extLst>
              <a:ext uri="{FF2B5EF4-FFF2-40B4-BE49-F238E27FC236}">
                <a16:creationId xmlns:a16="http://schemas.microsoft.com/office/drawing/2014/main" id="{B94B3BD7-166F-51BF-AD81-BAFCA5121C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96950" y="1566863"/>
            <a:ext cx="4721225"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Symbol zastępczy tekstu 2">
            <a:extLst>
              <a:ext uri="{FF2B5EF4-FFF2-40B4-BE49-F238E27FC236}">
                <a16:creationId xmlns:a16="http://schemas.microsoft.com/office/drawing/2014/main" id="{C033E36D-9D73-C0D8-8BA2-B88C2A0D1C18}"/>
              </a:ext>
            </a:extLst>
          </p:cNvPr>
          <p:cNvSpPr txBox="1">
            <a:spLocks/>
          </p:cNvSpPr>
          <p:nvPr/>
        </p:nvSpPr>
        <p:spPr bwMode="auto">
          <a:xfrm>
            <a:off x="644525" y="10050463"/>
            <a:ext cx="22869525"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a:latin typeface="Barlow SCK SemiBold"/>
              </a:rPr>
              <a:t>Wdrożenie opracowanych innowacyjnych rozwiązań przez EthosEnergy Poland S.A w Lublińcu przy budowie nowego turbogeneratora dla fińskiej elektrowni jądrowej Loviisa w celu podwyższenia mocy bloku z 279 MVA do 320 MVA</a:t>
            </a:r>
          </a:p>
          <a:p>
            <a:pPr algn="just" eaLnBrk="1" hangingPunct="1">
              <a:lnSpc>
                <a:spcPct val="150000"/>
              </a:lnSpc>
              <a:spcAft>
                <a:spcPts val="4800"/>
              </a:spcAft>
              <a:buFont typeface="Arial" panose="020B0604020202020204" pitchFamily="34" charset="0"/>
              <a:buNone/>
            </a:pPr>
            <a:endParaRPr lang="pl-PL" altLang="pl-PL" b="1">
              <a:latin typeface="Barlow SCK SemiBold"/>
            </a:endParaRPr>
          </a:p>
          <a:p>
            <a:pPr algn="just" eaLnBrk="1" hangingPunct="1">
              <a:lnSpc>
                <a:spcPct val="150000"/>
              </a:lnSpc>
              <a:spcAft>
                <a:spcPts val="4800"/>
              </a:spcAft>
              <a:buFont typeface="Arial" panose="020B0604020202020204" pitchFamily="34" charset="0"/>
              <a:buNone/>
            </a:pPr>
            <a:endParaRPr lang="pl-PL" altLang="pl-PL" b="1">
              <a:latin typeface="Barlow SCK SemiBold"/>
            </a:endParaRPr>
          </a:p>
          <a:p>
            <a:pPr algn="just" eaLnBrk="1" hangingPunct="1">
              <a:lnSpc>
                <a:spcPct val="150000"/>
              </a:lnSpc>
              <a:spcAft>
                <a:spcPts val="4800"/>
              </a:spcAft>
              <a:buFont typeface="Arial" panose="020B0604020202020204" pitchFamily="34" charset="0"/>
              <a:buNone/>
            </a:pPr>
            <a:endParaRPr lang="pl-PL" altLang="pl-PL" b="1">
              <a:latin typeface="Barlow SCK SemiBold"/>
            </a:endParaRPr>
          </a:p>
          <a:p>
            <a:pPr algn="just" eaLnBrk="1" hangingPunct="1">
              <a:lnSpc>
                <a:spcPct val="150000"/>
              </a:lnSpc>
              <a:spcAft>
                <a:spcPts val="4800"/>
              </a:spcAft>
              <a:buFont typeface="Arial" panose="020B0604020202020204" pitchFamily="34" charset="0"/>
              <a:buNone/>
            </a:pPr>
            <a:endParaRPr lang="pl-PL" altLang="pl-PL" b="1">
              <a:latin typeface="Barlow SCK SemiBold"/>
            </a:endParaRPr>
          </a:p>
          <a:p>
            <a:pPr algn="just" eaLnBrk="1" hangingPunct="1">
              <a:lnSpc>
                <a:spcPct val="150000"/>
              </a:lnSpc>
              <a:spcAft>
                <a:spcPts val="4800"/>
              </a:spcAft>
              <a:buFont typeface="Arial" panose="020B0604020202020204" pitchFamily="34" charset="0"/>
              <a:buNone/>
            </a:pPr>
            <a:endParaRPr lang="pl-PL" altLang="pl-PL" b="1">
              <a:latin typeface="Barlow SCK SemiBold"/>
            </a:endParaRPr>
          </a:p>
        </p:txBody>
      </p:sp>
      <p:sp>
        <p:nvSpPr>
          <p:cNvPr id="3" name="Symbol zastępczy tekstu 2">
            <a:extLst>
              <a:ext uri="{FF2B5EF4-FFF2-40B4-BE49-F238E27FC236}">
                <a16:creationId xmlns:a16="http://schemas.microsoft.com/office/drawing/2014/main" id="{8C141732-1CF4-3462-697D-94BA349E9271}"/>
              </a:ext>
            </a:extLst>
          </p:cNvPr>
          <p:cNvSpPr txBox="1">
            <a:spLocks/>
          </p:cNvSpPr>
          <p:nvPr/>
        </p:nvSpPr>
        <p:spPr bwMode="auto">
          <a:xfrm>
            <a:off x="435768" y="178481"/>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b="1" cap="all" dirty="0">
                <a:latin typeface="Barlow SCK SemiBold"/>
              </a:rPr>
              <a:t>OPRACOWANIE TECHNOLOGII KONWERSJI TURBOGENERATORA NA KOMPENSATOR SYNCHRONICZNY - </a:t>
            </a:r>
            <a:r>
              <a:rPr lang="pl-PL" altLang="pl-PL" b="1" cap="all" dirty="0">
                <a:highlight>
                  <a:srgbClr val="FFFF00"/>
                </a:highlight>
                <a:latin typeface="Barlow SCK SemiBold"/>
              </a:rPr>
              <a:t>REFERENCJE </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5E35BF33-1044-BCB9-5524-0126DCF6BE60}"/>
              </a:ext>
            </a:extLst>
          </p:cNvPr>
          <p:cNvSpPr txBox="1">
            <a:spLocks/>
          </p:cNvSpPr>
          <p:nvPr/>
        </p:nvSpPr>
        <p:spPr bwMode="auto">
          <a:xfrm>
            <a:off x="713695" y="69624"/>
            <a:ext cx="23287037"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sz="4400" b="1" cap="all" spc="500" dirty="0">
                <a:latin typeface="Barlow SCK SemiBold"/>
              </a:rPr>
              <a:t>Podsumowanie</a:t>
            </a:r>
            <a:endParaRPr lang="pl-PL" altLang="pl-PL" sz="4400" b="1" cap="all" spc="500" dirty="0">
              <a:solidFill>
                <a:srgbClr val="3333CC"/>
              </a:solidFill>
              <a:latin typeface="Barlow SCK SemiBold"/>
            </a:endParaRPr>
          </a:p>
        </p:txBody>
      </p:sp>
      <p:sp>
        <p:nvSpPr>
          <p:cNvPr id="20485" name="Symbol zastępczy tekstu 2">
            <a:extLst>
              <a:ext uri="{FF2B5EF4-FFF2-40B4-BE49-F238E27FC236}">
                <a16:creationId xmlns:a16="http://schemas.microsoft.com/office/drawing/2014/main" id="{61B10BFE-EA86-5580-5CFA-1B1D355938A5}"/>
              </a:ext>
            </a:extLst>
          </p:cNvPr>
          <p:cNvSpPr txBox="1">
            <a:spLocks/>
          </p:cNvSpPr>
          <p:nvPr/>
        </p:nvSpPr>
        <p:spPr bwMode="auto">
          <a:xfrm>
            <a:off x="757237" y="1769629"/>
            <a:ext cx="22869525" cy="980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marL="742950" indent="-742950" algn="just" eaLnBrk="1" hangingPunct="1">
              <a:lnSpc>
                <a:spcPct val="150000"/>
              </a:lnSpc>
              <a:spcAft>
                <a:spcPts val="4800"/>
              </a:spcAft>
              <a:buFont typeface="+mj-lt"/>
              <a:buAutoNum type="arabicPeriod"/>
            </a:pPr>
            <a:r>
              <a:rPr lang="pl-PL" altLang="pl-PL" b="1" dirty="0">
                <a:latin typeface="Barlow SCK SemiBold"/>
              </a:rPr>
              <a:t>Zastosowanie kompensatorów synchronicznych do stabilizacji sytemu elektroenergetycznego jest rozwiązaniem sprawdzonym i stosowanym obecnie w wielu krajach zwiększających udział OZE w systemie elektroenergetycznym.</a:t>
            </a:r>
          </a:p>
          <a:p>
            <a:pPr marL="742950" indent="-742950" algn="just" eaLnBrk="1" hangingPunct="1">
              <a:lnSpc>
                <a:spcPct val="150000"/>
              </a:lnSpc>
              <a:spcAft>
                <a:spcPts val="4800"/>
              </a:spcAft>
              <a:buFont typeface="+mj-lt"/>
              <a:buAutoNum type="arabicPeriod" startAt="2"/>
            </a:pPr>
            <a:r>
              <a:rPr lang="pl-PL" altLang="pl-PL" b="1" dirty="0">
                <a:latin typeface="Barlow SCK SemiBold"/>
              </a:rPr>
              <a:t>W Polsce istnieje bardzo duży potencjał w postaci odstawionych turbogeneratorów umożliwiający pozyskanie szybko i stosunkowo niskim kosztem bardzo wielu dużej mocy kompensatorów synchronicznych.</a:t>
            </a:r>
          </a:p>
          <a:p>
            <a:pPr marL="742950" indent="-742950" algn="just" eaLnBrk="1" hangingPunct="1">
              <a:lnSpc>
                <a:spcPct val="150000"/>
              </a:lnSpc>
              <a:spcAft>
                <a:spcPts val="4800"/>
              </a:spcAft>
              <a:buFont typeface="+mj-lt"/>
              <a:buAutoNum type="arabicPeriod" startAt="2"/>
            </a:pPr>
            <a:r>
              <a:rPr lang="pl-PL" altLang="pl-PL" b="1" dirty="0">
                <a:latin typeface="Barlow SCK SemiBold"/>
              </a:rPr>
              <a:t>Przeprowadzenie konwersji turbogeneratorów na kompensatory synchroniczne wymaga współpracy koncernów będących właścicielami elektrowni z operatorem systemu elektroenergetycznego – opracowanie nowych usług systemowych.</a:t>
            </a:r>
          </a:p>
          <a:p>
            <a:pPr marL="742950" indent="-742950" algn="just" eaLnBrk="1" hangingPunct="1">
              <a:lnSpc>
                <a:spcPct val="150000"/>
              </a:lnSpc>
              <a:spcAft>
                <a:spcPts val="4800"/>
              </a:spcAft>
              <a:buFont typeface="+mj-lt"/>
              <a:buAutoNum type="arabicPeriod" startAt="2"/>
            </a:pPr>
            <a:r>
              <a:rPr lang="pl-PL" altLang="pl-PL" b="1" dirty="0">
                <a:solidFill>
                  <a:srgbClr val="0000FF"/>
                </a:solidFill>
                <a:highlight>
                  <a:srgbClr val="FFFF00"/>
                </a:highlight>
                <a:latin typeface="Barlow SCK SemiBold"/>
              </a:rPr>
              <a:t>Krajowy przemysł elektromaszynowy wsparty przez polskich naukowców ma możliwości opracowania i wdrożenia na szeroką skalę technologii konwersji odstawionych turbogeneratorów na kompensatory synchroniczne.</a:t>
            </a:r>
          </a:p>
          <a:p>
            <a:pPr marL="742950" indent="-742950" algn="just" eaLnBrk="1" hangingPunct="1">
              <a:lnSpc>
                <a:spcPct val="150000"/>
              </a:lnSpc>
              <a:spcAft>
                <a:spcPts val="4800"/>
              </a:spcAft>
              <a:buFont typeface="+mj-lt"/>
              <a:buAutoNum type="arabicPeriod" startAt="2"/>
            </a:pPr>
            <a:endParaRPr lang="pl-PL" altLang="pl-PL" b="1" dirty="0">
              <a:latin typeface="Barlow SCK SemiBold"/>
            </a:endParaRPr>
          </a:p>
          <a:p>
            <a:pPr algn="just" eaLnBrk="1" hangingPunct="1">
              <a:lnSpc>
                <a:spcPct val="150000"/>
              </a:lnSpc>
              <a:spcAft>
                <a:spcPts val="4800"/>
              </a:spcAft>
              <a:buFont typeface="Arial" panose="020B0604020202020204" pitchFamily="34" charset="0"/>
              <a:buNone/>
            </a:pPr>
            <a:endParaRPr lang="pl-PL" altLang="pl-PL" b="1" dirty="0">
              <a:solidFill>
                <a:srgbClr val="3333CC"/>
              </a:solidFill>
              <a:latin typeface="Barlow SCK SemiBold"/>
            </a:endParaRPr>
          </a:p>
        </p:txBody>
      </p:sp>
    </p:spTree>
    <p:extLst>
      <p:ext uri="{BB962C8B-B14F-4D97-AF65-F5344CB8AC3E}">
        <p14:creationId xmlns:p14="http://schemas.microsoft.com/office/powerpoint/2010/main" val="143712938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2">
            <a:extLst>
              <a:ext uri="{FF2B5EF4-FFF2-40B4-BE49-F238E27FC236}">
                <a16:creationId xmlns:a16="http://schemas.microsoft.com/office/drawing/2014/main" id="{82928978-C1B0-A886-090E-3A632DB139F1}"/>
              </a:ext>
            </a:extLst>
          </p:cNvPr>
          <p:cNvSpPr txBox="1">
            <a:spLocks/>
          </p:cNvSpPr>
          <p:nvPr/>
        </p:nvSpPr>
        <p:spPr bwMode="auto">
          <a:xfrm>
            <a:off x="455613" y="9958388"/>
            <a:ext cx="23421975" cy="801687"/>
          </a:xfrm>
          <a:prstGeom prst="rect">
            <a:avLst/>
          </a:prstGeom>
          <a:noFill/>
          <a:ln>
            <a:noFill/>
          </a:ln>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defRPr/>
            </a:pPr>
            <a:r>
              <a:rPr lang="pl-PL" altLang="pl-PL" sz="5400" b="1" cap="all" dirty="0">
                <a:latin typeface="Barlow SCK SemiBold"/>
              </a:rPr>
              <a:t>DZIĘKUJĘ ZA UWAGĘ!</a:t>
            </a:r>
            <a:endParaRPr lang="pl-PL" altLang="pl-PL" sz="5400" b="1" cap="all" dirty="0">
              <a:solidFill>
                <a:srgbClr val="3333CC"/>
              </a:solidFill>
              <a:latin typeface="Barlow SCK SemiBold"/>
            </a:endParaRPr>
          </a:p>
        </p:txBody>
      </p:sp>
      <p:pic>
        <p:nvPicPr>
          <p:cNvPr id="45059" name="Picture 13">
            <a:extLst>
              <a:ext uri="{FF2B5EF4-FFF2-40B4-BE49-F238E27FC236}">
                <a16:creationId xmlns:a16="http://schemas.microsoft.com/office/drawing/2014/main" id="{5A740CF5-5B09-A86F-8305-2BB9CB5969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9231"/>
          <a:stretch>
            <a:fillRect/>
          </a:stretch>
        </p:blipFill>
        <p:spPr bwMode="auto">
          <a:xfrm>
            <a:off x="4514850" y="906463"/>
            <a:ext cx="15562263" cy="875030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ymbol zastępczy tekstu 2">
            <a:extLst>
              <a:ext uri="{FF2B5EF4-FFF2-40B4-BE49-F238E27FC236}">
                <a16:creationId xmlns:a16="http://schemas.microsoft.com/office/drawing/2014/main" id="{D8ACF532-7E2B-BEBB-CD80-982EB0DB4790}"/>
              </a:ext>
            </a:extLst>
          </p:cNvPr>
          <p:cNvSpPr>
            <a:spLocks noGrp="1"/>
          </p:cNvSpPr>
          <p:nvPr>
            <p:ph type="body" sz="quarter" idx="4294967295"/>
          </p:nvPr>
        </p:nvSpPr>
        <p:spPr bwMode="auto">
          <a:xfrm>
            <a:off x="757238" y="1820863"/>
            <a:ext cx="22869525" cy="73485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None/>
            </a:pPr>
            <a:r>
              <a:rPr lang="pl-PL" altLang="pl-PL" sz="3600" b="1" dirty="0">
                <a:solidFill>
                  <a:srgbClr val="3333CC"/>
                </a:solidFill>
                <a:latin typeface="Barlow SCK SemiBold"/>
              </a:rPr>
              <a:t>Wykonywałem również badania zlecone Politechnice Śląskiej przez Krajową Dyspozycję Mocy oraz PSE S.A. dotyczące opracowania modeli turbogeneratorów (klasycznych i zmodyfikowanych) do badań słabo tłumionych </a:t>
            </a:r>
            <a:r>
              <a:rPr lang="pl-PL" altLang="pl-PL" sz="3600" b="1" dirty="0" err="1">
                <a:solidFill>
                  <a:srgbClr val="3333CC"/>
                </a:solidFill>
                <a:latin typeface="Barlow SCK SemiBold"/>
              </a:rPr>
              <a:t>kołysań</a:t>
            </a:r>
            <a:r>
              <a:rPr lang="pl-PL" altLang="pl-PL" sz="3600" b="1" dirty="0">
                <a:solidFill>
                  <a:srgbClr val="3333CC"/>
                </a:solidFill>
                <a:latin typeface="Barlow SCK SemiBold"/>
              </a:rPr>
              <a:t>                 w Krajowym Systemie Elektroenergetycznym.</a:t>
            </a:r>
          </a:p>
          <a:p>
            <a:pPr marL="0" indent="0" algn="just" eaLnBrk="1" hangingPunct="1">
              <a:lnSpc>
                <a:spcPct val="150000"/>
              </a:lnSpc>
              <a:spcBef>
                <a:spcPct val="0"/>
              </a:spcBef>
              <a:spcAft>
                <a:spcPts val="4800"/>
              </a:spcAft>
              <a:buNone/>
            </a:pPr>
            <a:r>
              <a:rPr lang="pl-PL" altLang="pl-PL" sz="3600" b="1" dirty="0">
                <a:latin typeface="Barlow SCK SemiBold"/>
              </a:rPr>
              <a:t>W swojej pracy naukowej zajmuję się również zagadnieniami dotyczącymi zapewnienia bezpieczeństwa energetycznego kraju w okresie trwającej transformacji systemu elektroenergetycznego.</a:t>
            </a:r>
          </a:p>
        </p:txBody>
      </p:sp>
      <p:sp>
        <p:nvSpPr>
          <p:cNvPr id="12291" name="Symbol zastępczy tekstu 2">
            <a:extLst>
              <a:ext uri="{FF2B5EF4-FFF2-40B4-BE49-F238E27FC236}">
                <a16:creationId xmlns:a16="http://schemas.microsoft.com/office/drawing/2014/main" id="{D22B9137-C83E-9701-3EDA-91CF45A53279}"/>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DOŚWIADCZENIE W PRACACH NAUKOWYCH I WDROŻENIOWYCH</a:t>
            </a:r>
            <a:endParaRPr lang="pl-PL" altLang="pl-PL" b="1" dirty="0">
              <a:solidFill>
                <a:srgbClr val="3333CC"/>
              </a:solidFill>
              <a:latin typeface="Barlow SCK SemiBold"/>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ymbol zastępczy tekstu 2">
            <a:extLst>
              <a:ext uri="{FF2B5EF4-FFF2-40B4-BE49-F238E27FC236}">
                <a16:creationId xmlns:a16="http://schemas.microsoft.com/office/drawing/2014/main" id="{3962E3F0-70BA-3686-4094-CC389C80B1CF}"/>
              </a:ext>
            </a:extLst>
          </p:cNvPr>
          <p:cNvSpPr>
            <a:spLocks noGrp="1"/>
          </p:cNvSpPr>
          <p:nvPr>
            <p:ph type="body" sz="quarter" idx="4294967295"/>
          </p:nvPr>
        </p:nvSpPr>
        <p:spPr bwMode="auto">
          <a:xfrm>
            <a:off x="857250" y="1690688"/>
            <a:ext cx="22869525" cy="9534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solidFill>
                  <a:srgbClr val="3333CC"/>
                </a:solidFill>
                <a:latin typeface="Barlow SCK SemiBold"/>
              </a:rPr>
              <a:t>Jednym z podstawowych elementów transformacji systemu elektroenergetycznego jest zastąpienie bloków węglowych przez OZE. </a:t>
            </a:r>
            <a:r>
              <a:rPr lang="pl-PL" altLang="pl-PL" sz="3600" b="1" dirty="0">
                <a:solidFill>
                  <a:srgbClr val="3333CC"/>
                </a:solidFill>
                <a:highlight>
                  <a:srgbClr val="FFFF00"/>
                </a:highlight>
                <a:latin typeface="Barlow SCK SemiBold"/>
              </a:rPr>
              <a:t>Proces ten wymaga podjęcia działań mających na celu zapewnienie stabilności systemu elektroenergetycznego oraz odpowiedniej jakości energii elektrycznej</a:t>
            </a:r>
            <a:r>
              <a:rPr lang="pl-PL" altLang="pl-PL" sz="3600" b="1" dirty="0">
                <a:solidFill>
                  <a:srgbClr val="3333CC"/>
                </a:solidFill>
                <a:latin typeface="Barlow SCK SemiBold"/>
              </a:rPr>
              <a:t>.</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Należy pamiętać, że odstawiane turbogeneratory bloków węglowych nie tylko wytwarzają moc czynną, ale dodatkowo również moc bierną indukcyjną oraz zapewniają regulację napięcia i stabilizację częstotliwości. Wszystkie te dodatkowe funkcje turbogeneratorów mają wpływ na zapewnienie stabilności systemu oraz wymaganej  jakości energii elektrycznej, a jednocześnie nie mogą być w pełni przejęte przez OZE.</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Moc bierną można zbilansować poprzez zainstalowanie kompensatorów synchronicznych lub kondensatorów. Kompensatory synchroniczne umożliwiają jednak dodatkowo regulację napięcia i stabilizację częstotliwości, co jest pożądane przez operatora systemu. Instalacja kompensatorów w systemie musi być rentowną inwestycją.</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p:txBody>
      </p:sp>
      <p:sp>
        <p:nvSpPr>
          <p:cNvPr id="14339" name="Symbol zastępczy tekstu 2">
            <a:extLst>
              <a:ext uri="{FF2B5EF4-FFF2-40B4-BE49-F238E27FC236}">
                <a16:creationId xmlns:a16="http://schemas.microsoft.com/office/drawing/2014/main" id="{77446613-CAA6-7DD5-60E1-BF12A49CC79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endParaRPr lang="pl-PL" altLang="pl-PL" b="1">
              <a:solidFill>
                <a:srgbClr val="3333CC"/>
              </a:solidFill>
              <a:latin typeface="Barlow SCK SemiBold"/>
            </a:endParaRPr>
          </a:p>
        </p:txBody>
      </p:sp>
      <p:sp>
        <p:nvSpPr>
          <p:cNvPr id="14340" name="Symbol zastępczy tekstu 2">
            <a:extLst>
              <a:ext uri="{FF2B5EF4-FFF2-40B4-BE49-F238E27FC236}">
                <a16:creationId xmlns:a16="http://schemas.microsoft.com/office/drawing/2014/main" id="{C18A8C08-3405-BE92-F161-4033D55CC1D1}"/>
              </a:ext>
            </a:extLst>
          </p:cNvPr>
          <p:cNvSpPr txBox="1">
            <a:spLocks/>
          </p:cNvSpPr>
          <p:nvPr/>
        </p:nvSpPr>
        <p:spPr bwMode="auto">
          <a:xfrm>
            <a:off x="754063" y="3524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ZAMIANA BLOKÓW WĘGLOWYCH NA OZE A PRACA SYSTEMU ELEKTROENERGETYCZNEGO</a:t>
            </a:r>
            <a:endParaRPr lang="pl-PL" altLang="pl-PL" b="1" dirty="0">
              <a:solidFill>
                <a:srgbClr val="3333CC"/>
              </a:solidFill>
              <a:latin typeface="Barlow SCK SemiBold"/>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ymbol zastępczy tekstu 2">
            <a:extLst>
              <a:ext uri="{FF2B5EF4-FFF2-40B4-BE49-F238E27FC236}">
                <a16:creationId xmlns:a16="http://schemas.microsoft.com/office/drawing/2014/main" id="{B5D9F7DB-BC0A-1EAE-42B0-48F056B62BCB}"/>
              </a:ext>
            </a:extLst>
          </p:cNvPr>
          <p:cNvSpPr>
            <a:spLocks noGrp="1"/>
          </p:cNvSpPr>
          <p:nvPr>
            <p:ph type="body" sz="quarter" idx="4294967295"/>
          </p:nvPr>
        </p:nvSpPr>
        <p:spPr bwMode="auto">
          <a:xfrm>
            <a:off x="757237" y="1950766"/>
            <a:ext cx="22869525" cy="695810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latin typeface="Barlow SCK SemiBold"/>
              </a:rPr>
              <a:t>Zalety kompensatorów synchronicznych zostały zauważone przez wielu operatorów systemów elektroenergetycznych. Dowodem na to są liczne jednostki tego typu pracujące w krajach Unii Europejskiej i na świecie oraz nowe jednostki bardzo dużej mocy instalowane w ostatnich kilku latach.</a:t>
            </a:r>
          </a:p>
          <a:p>
            <a:pPr marL="0" indent="0" algn="just" eaLnBrk="1" hangingPunct="1">
              <a:lnSpc>
                <a:spcPct val="150000"/>
              </a:lnSpc>
              <a:spcBef>
                <a:spcPct val="0"/>
              </a:spcBef>
              <a:spcAft>
                <a:spcPts val="4800"/>
              </a:spcAft>
              <a:buFont typeface="Arial" panose="020B0604020202020204" pitchFamily="34" charset="0"/>
              <a:buNone/>
            </a:pPr>
            <a:r>
              <a:rPr lang="pl-PL" altLang="pl-PL" sz="3600" b="1" dirty="0">
                <a:solidFill>
                  <a:srgbClr val="3333CC"/>
                </a:solidFill>
                <a:latin typeface="Barlow SCK SemiBold"/>
              </a:rPr>
              <a:t>Z pozyskanych informacji wynika, że również w PSE S.A. były w przeszłości i są obecnie prowadzone analizy dotyczące wprowadzenia kompensatorów synchronicznych do Krajowego Systemu Elektroenergetycznego dla zapewnienia wymaganej jakości energii elektrycznej w okresie transformacji do roku 2050. </a:t>
            </a:r>
            <a:r>
              <a:rPr lang="pl-PL" altLang="pl-PL" sz="3600" b="1" dirty="0">
                <a:solidFill>
                  <a:srgbClr val="3333CC"/>
                </a:solidFill>
                <a:highlight>
                  <a:srgbClr val="FFFF00"/>
                </a:highlight>
                <a:latin typeface="Barlow SCK SemiBold"/>
              </a:rPr>
              <a:t>Rozwiązanie takie jest ocenione pozytywnie, jednak przeszkodą do jego realizacji są bardzo wysokie koszty zakupu i instalacji nowych kompensatorów</a:t>
            </a:r>
            <a:r>
              <a:rPr lang="pl-PL" altLang="pl-PL" sz="3600" b="1" dirty="0">
                <a:solidFill>
                  <a:srgbClr val="3333CC"/>
                </a:solidFill>
                <a:latin typeface="Barlow SCK SemiBold"/>
              </a:rPr>
              <a:t>.</a:t>
            </a:r>
          </a:p>
        </p:txBody>
      </p:sp>
      <p:sp>
        <p:nvSpPr>
          <p:cNvPr id="16387" name="Symbol zastępczy tekstu 2">
            <a:extLst>
              <a:ext uri="{FF2B5EF4-FFF2-40B4-BE49-F238E27FC236}">
                <a16:creationId xmlns:a16="http://schemas.microsoft.com/office/drawing/2014/main" id="{7A465474-CD6B-E7AC-D8F5-DDF1861044F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KOMPENSATOR SYNCHRONICZNY GENERUJĄCY MOC BIERNĄ I STABILIZUJĄCY PRACĘ SYSTEMU ELEKTROENRTGETYCZNEGO</a:t>
            </a:r>
            <a:endParaRPr lang="pl-PL" altLang="pl-PL" b="1" dirty="0">
              <a:solidFill>
                <a:srgbClr val="3333CC"/>
              </a:solidFill>
              <a:latin typeface="Barlow SCK SemiBold"/>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ymbol zastępczy tekstu 2">
            <a:extLst>
              <a:ext uri="{FF2B5EF4-FFF2-40B4-BE49-F238E27FC236}">
                <a16:creationId xmlns:a16="http://schemas.microsoft.com/office/drawing/2014/main" id="{B5D9F7DB-BC0A-1EAE-42B0-48F056B62BCB}"/>
              </a:ext>
            </a:extLst>
          </p:cNvPr>
          <p:cNvSpPr>
            <a:spLocks noGrp="1"/>
          </p:cNvSpPr>
          <p:nvPr>
            <p:ph type="body" sz="quarter" idx="4294967295"/>
          </p:nvPr>
        </p:nvSpPr>
        <p:spPr bwMode="auto">
          <a:xfrm>
            <a:off x="757237" y="1593715"/>
            <a:ext cx="22869525" cy="99799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eaLnBrk="1" hangingPunct="1">
              <a:lnSpc>
                <a:spcPct val="150000"/>
              </a:lnSpc>
              <a:spcBef>
                <a:spcPct val="0"/>
              </a:spcBef>
              <a:spcAft>
                <a:spcPts val="0"/>
              </a:spcAft>
              <a:buFont typeface="Arial" panose="020B0604020202020204" pitchFamily="34" charset="0"/>
              <a:buNone/>
            </a:pPr>
            <a:r>
              <a:rPr lang="pl-PL" sz="3600" b="1" dirty="0">
                <a:solidFill>
                  <a:srgbClr val="262626"/>
                </a:solidFill>
                <a:effectLst/>
                <a:highlight>
                  <a:srgbClr val="FFFF00"/>
                </a:highlight>
                <a:latin typeface="Barlow SCK SemiBold"/>
              </a:rPr>
              <a:t>ABB otrzymało zlecenie od </a:t>
            </a:r>
            <a:r>
              <a:rPr lang="pl-PL" sz="3600" b="1" dirty="0" err="1">
                <a:solidFill>
                  <a:srgbClr val="262626"/>
                </a:solidFill>
                <a:effectLst/>
                <a:highlight>
                  <a:srgbClr val="FFFF00"/>
                </a:highlight>
                <a:latin typeface="Barlow SCK SemiBold"/>
              </a:rPr>
              <a:t>Statkraft</a:t>
            </a:r>
            <a:r>
              <a:rPr lang="pl-PL" sz="3600" b="1" dirty="0">
                <a:solidFill>
                  <a:srgbClr val="262626"/>
                </a:solidFill>
                <a:effectLst/>
                <a:highlight>
                  <a:srgbClr val="FFFF00"/>
                </a:highlight>
                <a:latin typeface="Barlow SCK SemiBold"/>
              </a:rPr>
              <a:t>, największego w Europie producenta energii odnawialnej, na zaprojektowanie, wyprodukowanie i zainstalowanie dwóch systemów kompensatorów synchronicznych o wysokiej bezwładności dla projektu Lister Drive </a:t>
            </a:r>
            <a:r>
              <a:rPr lang="pl-PL" sz="3600" b="1" dirty="0" err="1">
                <a:solidFill>
                  <a:srgbClr val="262626"/>
                </a:solidFill>
                <a:effectLst/>
                <a:highlight>
                  <a:srgbClr val="FFFF00"/>
                </a:highlight>
                <a:latin typeface="Barlow SCK SemiBold"/>
              </a:rPr>
              <a:t>Greener</a:t>
            </a:r>
            <a:r>
              <a:rPr lang="pl-PL" sz="3600" b="1" dirty="0">
                <a:solidFill>
                  <a:srgbClr val="262626"/>
                </a:solidFill>
                <a:effectLst/>
                <a:highlight>
                  <a:srgbClr val="FFFF00"/>
                </a:highlight>
                <a:latin typeface="Barlow SCK SemiBold"/>
              </a:rPr>
              <a:t> </a:t>
            </a:r>
            <a:r>
              <a:rPr lang="pl-PL" sz="3600" b="1" dirty="0" err="1">
                <a:solidFill>
                  <a:srgbClr val="262626"/>
                </a:solidFill>
                <a:effectLst/>
                <a:highlight>
                  <a:srgbClr val="FFFF00"/>
                </a:highlight>
                <a:latin typeface="Barlow SCK SemiBold"/>
              </a:rPr>
              <a:t>Grid</a:t>
            </a:r>
            <a:r>
              <a:rPr lang="pl-PL" sz="3600" b="1" dirty="0">
                <a:solidFill>
                  <a:srgbClr val="262626"/>
                </a:solidFill>
                <a:effectLst/>
                <a:highlight>
                  <a:srgbClr val="FFFF00"/>
                </a:highlight>
                <a:latin typeface="Barlow SCK SemiBold"/>
              </a:rPr>
              <a:t> w Liverpoolu w północno-zachodniej Anglii. Innowacyjny projekt odegra kluczową rolę w stabilizacji lokalnej sieci energetycznej i pozwoli obsłużyć zwiększoną ilość energii wiatrowej i słonecznej. Pomoże to sieci państwowej w osiągnięciu celu, jakim jest eksploatacja </a:t>
            </a:r>
            <a:r>
              <a:rPr lang="pl-PL" sz="3600" b="1" dirty="0" err="1">
                <a:solidFill>
                  <a:srgbClr val="262626"/>
                </a:solidFill>
                <a:effectLst/>
                <a:highlight>
                  <a:srgbClr val="FFFF00"/>
                </a:highlight>
                <a:latin typeface="Barlow SCK SemiBold"/>
              </a:rPr>
              <a:t>bezemisyjnego</a:t>
            </a:r>
            <a:r>
              <a:rPr lang="pl-PL" sz="3600" b="1" dirty="0">
                <a:solidFill>
                  <a:srgbClr val="262626"/>
                </a:solidFill>
                <a:effectLst/>
                <a:highlight>
                  <a:srgbClr val="FFFF00"/>
                </a:highlight>
                <a:latin typeface="Barlow SCK SemiBold"/>
              </a:rPr>
              <a:t> systemu elektroenergetycznego do 2025 roku.</a:t>
            </a:r>
          </a:p>
          <a:p>
            <a:pPr marL="0" indent="0" algn="just" eaLnBrk="1" hangingPunct="1">
              <a:lnSpc>
                <a:spcPct val="150000"/>
              </a:lnSpc>
              <a:spcBef>
                <a:spcPct val="0"/>
              </a:spcBef>
              <a:spcAft>
                <a:spcPts val="0"/>
              </a:spcAft>
              <a:buFont typeface="Arial" panose="020B0604020202020204" pitchFamily="34" charset="0"/>
              <a:buNone/>
            </a:pPr>
            <a:endParaRPr lang="pl-PL" sz="3600" b="1" dirty="0">
              <a:solidFill>
                <a:srgbClr val="262626"/>
              </a:solidFill>
              <a:effectLst/>
              <a:highlight>
                <a:srgbClr val="FFFFFF"/>
              </a:highlight>
              <a:latin typeface="Barlow SCK SemiBold"/>
            </a:endParaRPr>
          </a:p>
          <a:p>
            <a:pPr marL="0" indent="0" algn="just" eaLnBrk="1" hangingPunct="1">
              <a:lnSpc>
                <a:spcPct val="150000"/>
              </a:lnSpc>
              <a:spcBef>
                <a:spcPct val="0"/>
              </a:spcBef>
              <a:spcAft>
                <a:spcPts val="4800"/>
              </a:spcAft>
              <a:buNone/>
            </a:pPr>
            <a:r>
              <a:rPr lang="pl-PL" sz="3600" b="1" dirty="0">
                <a:solidFill>
                  <a:srgbClr val="262626"/>
                </a:solidFill>
                <a:effectLst/>
                <a:highlight>
                  <a:srgbClr val="FFFFFF"/>
                </a:highlight>
                <a:latin typeface="Barlow SCK SemiBold"/>
              </a:rPr>
              <a:t>Kompensatory synchroniczne ABB oferują nowoczesne rozwiązanie, które pozwala sprostać temu wyzwaniu. Są to duże maszyny wirujące opracowane w celu naśladowania działania generatorów w blokach energetycznych opalanych węglem lub gazem, zapewniając alternatywne źródło bezwładności. Będą wspierać krajową sieć, zapewniając kompensację mocy biernej i dodatkową moc zwarciową, umożliwiając podłączenie większej ilości odnawialnych źródeł energii do sieci.</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solidFill>
                <a:srgbClr val="3333CC"/>
              </a:solidFill>
              <a:latin typeface="Barlow SCK SemiBold"/>
            </a:endParaRPr>
          </a:p>
        </p:txBody>
      </p:sp>
      <p:sp>
        <p:nvSpPr>
          <p:cNvPr id="16387" name="Symbol zastępczy tekstu 2">
            <a:extLst>
              <a:ext uri="{FF2B5EF4-FFF2-40B4-BE49-F238E27FC236}">
                <a16:creationId xmlns:a16="http://schemas.microsoft.com/office/drawing/2014/main" id="{7A465474-CD6B-E7AC-D8F5-DDF1861044F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KOMPENSATOR SYNCHRONICZNY GENERUJĄCY MOC BIERNĄ I STABILIZUJĄCY PRACĘ SYSTEMU</a:t>
            </a:r>
            <a:endParaRPr lang="pl-PL" altLang="pl-PL" b="1" dirty="0">
              <a:solidFill>
                <a:srgbClr val="3333CC"/>
              </a:solidFill>
              <a:latin typeface="Barlow SCK SemiBold"/>
            </a:endParaRPr>
          </a:p>
        </p:txBody>
      </p:sp>
    </p:spTree>
    <p:extLst>
      <p:ext uri="{BB962C8B-B14F-4D97-AF65-F5344CB8AC3E}">
        <p14:creationId xmlns:p14="http://schemas.microsoft.com/office/powerpoint/2010/main" val="115027411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ymbol zastępczy tekstu 2">
            <a:extLst>
              <a:ext uri="{FF2B5EF4-FFF2-40B4-BE49-F238E27FC236}">
                <a16:creationId xmlns:a16="http://schemas.microsoft.com/office/drawing/2014/main" id="{B5D9F7DB-BC0A-1EAE-42B0-48F056B62BCB}"/>
              </a:ext>
            </a:extLst>
          </p:cNvPr>
          <p:cNvSpPr>
            <a:spLocks noGrp="1"/>
          </p:cNvSpPr>
          <p:nvPr>
            <p:ph type="body" sz="quarter" idx="4294967295"/>
          </p:nvPr>
        </p:nvSpPr>
        <p:spPr bwMode="auto">
          <a:xfrm>
            <a:off x="1122998" y="1339080"/>
            <a:ext cx="22538192" cy="51293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a:lnSpc>
                <a:spcPct val="150000"/>
              </a:lnSpc>
              <a:buNone/>
            </a:pPr>
            <a:r>
              <a:rPr lang="pl-PL" sz="3600" b="1" dirty="0">
                <a:solidFill>
                  <a:srgbClr val="262626"/>
                </a:solidFill>
                <a:effectLst/>
                <a:highlight>
                  <a:srgbClr val="FFFFFF"/>
                </a:highlight>
                <a:latin typeface="Barlow SCK SemiBold"/>
              </a:rPr>
              <a:t>Kompensatory synchroniczne zostały wdrożone przez </a:t>
            </a:r>
            <a:r>
              <a:rPr lang="pl-PL" sz="3600" b="1" dirty="0">
                <a:solidFill>
                  <a:srgbClr val="FF0000"/>
                </a:solidFill>
                <a:effectLst/>
                <a:highlight>
                  <a:srgbClr val="FFFF00"/>
                </a:highlight>
                <a:latin typeface="Barlow SCK SemiBold"/>
              </a:rPr>
              <a:t>ABB</a:t>
            </a:r>
            <a:r>
              <a:rPr lang="pl-PL" sz="3600" b="1" dirty="0">
                <a:solidFill>
                  <a:srgbClr val="262626"/>
                </a:solidFill>
                <a:effectLst/>
                <a:highlight>
                  <a:srgbClr val="FFFFFF"/>
                </a:highlight>
                <a:latin typeface="Barlow SCK SemiBold"/>
              </a:rPr>
              <a:t> w celu wzmocnienia sieci energetycznych w Australii, Kanadzie i Szkocji. Projekt Lister Drive to pierwsza instalacja w Anglii. Jest to również pierwszy projekt na świecie,        w którym zastosowano konfigurację o dużej bezwładności. </a:t>
            </a:r>
            <a:r>
              <a:rPr lang="pl-PL" sz="3600" b="1" dirty="0">
                <a:solidFill>
                  <a:srgbClr val="262626"/>
                </a:solidFill>
                <a:highlight>
                  <a:srgbClr val="FFFFFF"/>
                </a:highlight>
                <a:latin typeface="Barlow SCK SemiBold"/>
              </a:rPr>
              <a:t>K</a:t>
            </a:r>
            <a:r>
              <a:rPr lang="pl-PL" sz="3600" b="1" dirty="0">
                <a:solidFill>
                  <a:srgbClr val="262626"/>
                </a:solidFill>
                <a:effectLst/>
                <a:highlight>
                  <a:srgbClr val="FFFFFF"/>
                </a:highlight>
                <a:latin typeface="Barlow SCK SemiBold"/>
              </a:rPr>
              <a:t>ompensator synchroniczny o mocy 67 </a:t>
            </a:r>
            <a:r>
              <a:rPr lang="pl-PL" sz="3600" b="1" dirty="0" err="1">
                <a:solidFill>
                  <a:srgbClr val="262626"/>
                </a:solidFill>
                <a:effectLst/>
                <a:highlight>
                  <a:srgbClr val="FFFFFF"/>
                </a:highlight>
                <a:latin typeface="Barlow SCK SemiBold"/>
              </a:rPr>
              <a:t>MVAr</a:t>
            </a:r>
            <a:r>
              <a:rPr lang="pl-PL" sz="3600" b="1" dirty="0">
                <a:solidFill>
                  <a:srgbClr val="262626"/>
                </a:solidFill>
                <a:effectLst/>
                <a:highlight>
                  <a:srgbClr val="FFFFFF"/>
                </a:highlight>
                <a:latin typeface="Barlow SCK SemiBold"/>
              </a:rPr>
              <a:t> połączono z 40. tonowym kołem zamachowym, które zwiększa natychmiastowo dostępną bezwładność 3,5-krotnie. System o dużej bezwładności zapewni, że częstotliwość i napięcie sieci będą utrzymywane na stabilnym poziomie w wąskich granicach niezbędnyc</a:t>
            </a:r>
            <a:r>
              <a:rPr lang="pl-PL" sz="3600" b="1" i="0" dirty="0">
                <a:solidFill>
                  <a:srgbClr val="262626"/>
                </a:solidFill>
                <a:effectLst/>
                <a:highlight>
                  <a:srgbClr val="FFFFFF"/>
                </a:highlight>
                <a:latin typeface="Barlow SCK SemiBold"/>
              </a:rPr>
              <a:t>h do utrzymania niezawodności sieci.</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latin typeface="Barlow SCK SemiBold"/>
            </a:endParaRP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solidFill>
                <a:srgbClr val="3333CC"/>
              </a:solidFill>
              <a:latin typeface="Barlow SCK SemiBold"/>
            </a:endParaRPr>
          </a:p>
        </p:txBody>
      </p:sp>
      <p:sp>
        <p:nvSpPr>
          <p:cNvPr id="16387" name="Symbol zastępczy tekstu 2">
            <a:extLst>
              <a:ext uri="{FF2B5EF4-FFF2-40B4-BE49-F238E27FC236}">
                <a16:creationId xmlns:a16="http://schemas.microsoft.com/office/drawing/2014/main" id="{7A465474-CD6B-E7AC-D8F5-DDF1861044F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KOMPENSATOR SYNCHRONICZNY GENERUJĄCY MOC BIERNĄ I STABILIZUJĄCY PRACĘ SYSTEMU</a:t>
            </a:r>
            <a:endParaRPr lang="pl-PL" altLang="pl-PL" b="1" dirty="0">
              <a:solidFill>
                <a:srgbClr val="3333CC"/>
              </a:solidFill>
              <a:latin typeface="Barlow SCK SemiBold"/>
            </a:endParaRPr>
          </a:p>
        </p:txBody>
      </p:sp>
      <p:pic>
        <p:nvPicPr>
          <p:cNvPr id="2" name="Obraz 1">
            <a:extLst>
              <a:ext uri="{FF2B5EF4-FFF2-40B4-BE49-F238E27FC236}">
                <a16:creationId xmlns:a16="http://schemas.microsoft.com/office/drawing/2014/main" id="{7FECB225-0996-B599-A747-EAB0E4780B82}"/>
              </a:ext>
            </a:extLst>
          </p:cNvPr>
          <p:cNvPicPr>
            <a:picLocks noChangeAspect="1"/>
          </p:cNvPicPr>
          <p:nvPr/>
        </p:nvPicPr>
        <p:blipFill rotWithShape="1">
          <a:blip r:embed="rId3"/>
          <a:srcRect t="5023" b="3884"/>
          <a:stretch/>
        </p:blipFill>
        <p:spPr>
          <a:xfrm>
            <a:off x="10705960" y="6492080"/>
            <a:ext cx="12554634" cy="5356244"/>
          </a:xfrm>
          <a:prstGeom prst="rect">
            <a:avLst/>
          </a:prstGeom>
        </p:spPr>
      </p:pic>
      <p:pic>
        <p:nvPicPr>
          <p:cNvPr id="4" name="Obraz 3">
            <a:extLst>
              <a:ext uri="{FF2B5EF4-FFF2-40B4-BE49-F238E27FC236}">
                <a16:creationId xmlns:a16="http://schemas.microsoft.com/office/drawing/2014/main" id="{2EAB4EDF-9D7B-574A-7E9D-145C87AC6658}"/>
              </a:ext>
            </a:extLst>
          </p:cNvPr>
          <p:cNvPicPr>
            <a:picLocks noChangeAspect="1"/>
          </p:cNvPicPr>
          <p:nvPr/>
        </p:nvPicPr>
        <p:blipFill>
          <a:blip r:embed="rId4"/>
          <a:stretch>
            <a:fillRect/>
          </a:stretch>
        </p:blipFill>
        <p:spPr>
          <a:xfrm>
            <a:off x="2107475" y="6648915"/>
            <a:ext cx="7164882" cy="5042575"/>
          </a:xfrm>
          <a:prstGeom prst="rect">
            <a:avLst/>
          </a:prstGeom>
        </p:spPr>
      </p:pic>
    </p:spTree>
    <p:extLst>
      <p:ext uri="{BB962C8B-B14F-4D97-AF65-F5344CB8AC3E}">
        <p14:creationId xmlns:p14="http://schemas.microsoft.com/office/powerpoint/2010/main" val="341142074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ymbol zastępczy tekstu 2">
            <a:extLst>
              <a:ext uri="{FF2B5EF4-FFF2-40B4-BE49-F238E27FC236}">
                <a16:creationId xmlns:a16="http://schemas.microsoft.com/office/drawing/2014/main" id="{B5D9F7DB-BC0A-1EAE-42B0-48F056B62BCB}"/>
              </a:ext>
            </a:extLst>
          </p:cNvPr>
          <p:cNvSpPr>
            <a:spLocks noGrp="1"/>
          </p:cNvSpPr>
          <p:nvPr>
            <p:ph type="body" sz="quarter" idx="4294967295"/>
          </p:nvPr>
        </p:nvSpPr>
        <p:spPr bwMode="auto">
          <a:xfrm>
            <a:off x="1114289" y="1182326"/>
            <a:ext cx="22538192" cy="51293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a:lnSpc>
                <a:spcPct val="150000"/>
              </a:lnSpc>
              <a:buNone/>
            </a:pPr>
            <a:r>
              <a:rPr lang="pl-PL" sz="3600" b="1" i="0" dirty="0">
                <a:solidFill>
                  <a:srgbClr val="262626"/>
                </a:solidFill>
                <a:highlight>
                  <a:srgbClr val="FFFFFF"/>
                </a:highlight>
                <a:latin typeface="Barlow SCK SemiBold"/>
              </a:rPr>
              <a:t>Pod koniec 2023 roku </a:t>
            </a:r>
            <a:r>
              <a:rPr lang="pl-PL" sz="3600" b="1" i="0" dirty="0">
                <a:solidFill>
                  <a:srgbClr val="FF0000"/>
                </a:solidFill>
                <a:highlight>
                  <a:srgbClr val="FFFF00"/>
                </a:highlight>
                <a:latin typeface="Barlow SCK SemiBold"/>
              </a:rPr>
              <a:t>Siemens Energy</a:t>
            </a:r>
            <a:r>
              <a:rPr lang="pl-PL" sz="3600" b="1" i="0" dirty="0">
                <a:solidFill>
                  <a:srgbClr val="FF0000"/>
                </a:solidFill>
                <a:highlight>
                  <a:srgbClr val="FFFFFF"/>
                </a:highlight>
                <a:latin typeface="Barlow SCK SemiBold"/>
              </a:rPr>
              <a:t> </a:t>
            </a:r>
            <a:r>
              <a:rPr lang="pl-PL" sz="3600" b="1" i="0" dirty="0">
                <a:solidFill>
                  <a:srgbClr val="262626"/>
                </a:solidFill>
                <a:highlight>
                  <a:srgbClr val="FFFFFF"/>
                </a:highlight>
                <a:latin typeface="Barlow SCK SemiBold"/>
              </a:rPr>
              <a:t>rozpoczął pracę nad budową systemu magazynowania energii z kompensatorem synchronicznym</a:t>
            </a:r>
            <a:r>
              <a:rPr lang="pl-PL" sz="3600" b="1" dirty="0">
                <a:solidFill>
                  <a:srgbClr val="262626"/>
                </a:solidFill>
                <a:highlight>
                  <a:srgbClr val="FFFFFF"/>
                </a:highlight>
                <a:latin typeface="Barlow SCK SemiBold"/>
              </a:rPr>
              <a:t> w </a:t>
            </a:r>
            <a:r>
              <a:rPr lang="pl-PL" sz="3600" b="1" dirty="0" err="1">
                <a:solidFill>
                  <a:srgbClr val="262626"/>
                </a:solidFill>
                <a:highlight>
                  <a:srgbClr val="FFFFFF"/>
                </a:highlight>
                <a:latin typeface="Barlow SCK SemiBold"/>
              </a:rPr>
              <a:t>Shannonbridge</a:t>
            </a:r>
            <a:r>
              <a:rPr lang="pl-PL" sz="3600" b="1" dirty="0">
                <a:solidFill>
                  <a:srgbClr val="262626"/>
                </a:solidFill>
                <a:highlight>
                  <a:srgbClr val="FFFFFF"/>
                </a:highlight>
                <a:latin typeface="Barlow SCK SemiBold"/>
              </a:rPr>
              <a:t> w Irlandii.</a:t>
            </a:r>
          </a:p>
          <a:p>
            <a:pPr marL="0" indent="0" algn="just">
              <a:lnSpc>
                <a:spcPct val="150000"/>
              </a:lnSpc>
              <a:buNone/>
            </a:pPr>
            <a:r>
              <a:rPr lang="pl-PL" sz="3600" b="1" i="0" dirty="0">
                <a:solidFill>
                  <a:srgbClr val="262626"/>
                </a:solidFill>
                <a:effectLst/>
                <a:highlight>
                  <a:srgbClr val="FFFFFF"/>
                </a:highlight>
                <a:latin typeface="Barlow SCK SemiBold"/>
              </a:rPr>
              <a:t>Hybrydowy magazyn energii będzie się składał z</a:t>
            </a:r>
            <a:r>
              <a:rPr lang="pl-PL" sz="3600" b="1" dirty="0">
                <a:solidFill>
                  <a:srgbClr val="262626"/>
                </a:solidFill>
                <a:highlight>
                  <a:srgbClr val="FFFFFF"/>
                </a:highlight>
                <a:latin typeface="Barlow SCK SemiBold"/>
              </a:rPr>
              <a:t>: kompensatora synchronicznego (pomagającego w stabilizacji sieci), bateryjnego systemu magazynowania energii o pojemności 160 MWh (to wolumen energii wystarczający do zasilania nawet  9,5 tysiąca irlandzkich gospodarstw domowych przez jedną dobę), systemu konwersji mocy, systemu zarządzani energią oraz dodatkowych urządzeń do obsługi sieci średniego napięcia.</a:t>
            </a:r>
            <a:endParaRPr lang="pl-PL" sz="3600" b="1" i="0" dirty="0">
              <a:solidFill>
                <a:srgbClr val="262626"/>
              </a:solidFill>
              <a:effectLst/>
              <a:highlight>
                <a:srgbClr val="FFFFFF"/>
              </a:highlight>
              <a:latin typeface="Barlow SCK SemiBold"/>
            </a:endParaRPr>
          </a:p>
        </p:txBody>
      </p:sp>
      <p:sp>
        <p:nvSpPr>
          <p:cNvPr id="16387" name="Symbol zastępczy tekstu 2">
            <a:extLst>
              <a:ext uri="{FF2B5EF4-FFF2-40B4-BE49-F238E27FC236}">
                <a16:creationId xmlns:a16="http://schemas.microsoft.com/office/drawing/2014/main" id="{7A465474-CD6B-E7AC-D8F5-DDF1861044FC}"/>
              </a:ext>
            </a:extLst>
          </p:cNvPr>
          <p:cNvSpPr txBox="1">
            <a:spLocks/>
          </p:cNvSpPr>
          <p:nvPr/>
        </p:nvSpPr>
        <p:spPr bwMode="auto">
          <a:xfrm>
            <a:off x="601663" y="200025"/>
            <a:ext cx="23382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827213">
              <a:defRPr sz="3600">
                <a:solidFill>
                  <a:schemeClr val="tx1"/>
                </a:solidFill>
                <a:latin typeface="Arial" panose="020B0604020202020204" pitchFamily="34" charset="0"/>
                <a:cs typeface="Arial" panose="020B0604020202020204" pitchFamily="34" charset="0"/>
              </a:defRPr>
            </a:lvl1pPr>
            <a:lvl2pPr marL="1370013" indent="-455613" defTabSz="1827213">
              <a:defRPr sz="3600">
                <a:solidFill>
                  <a:schemeClr val="tx1"/>
                </a:solidFill>
                <a:latin typeface="Arial" panose="020B0604020202020204" pitchFamily="34" charset="0"/>
                <a:cs typeface="Arial" panose="020B0604020202020204" pitchFamily="34" charset="0"/>
              </a:defRPr>
            </a:lvl2pPr>
            <a:lvl3pPr marL="2284413" indent="-455613" defTabSz="1827213">
              <a:defRPr sz="3600">
                <a:solidFill>
                  <a:schemeClr val="tx1"/>
                </a:solidFill>
                <a:latin typeface="Arial" panose="020B0604020202020204" pitchFamily="34" charset="0"/>
                <a:cs typeface="Arial" panose="020B0604020202020204" pitchFamily="34" charset="0"/>
              </a:defRPr>
            </a:lvl3pPr>
            <a:lvl4pPr marL="3198813" indent="-455613" defTabSz="1827213">
              <a:defRPr sz="3600">
                <a:solidFill>
                  <a:schemeClr val="tx1"/>
                </a:solidFill>
                <a:latin typeface="Arial" panose="020B0604020202020204" pitchFamily="34" charset="0"/>
                <a:cs typeface="Arial" panose="020B0604020202020204" pitchFamily="34" charset="0"/>
              </a:defRPr>
            </a:lvl4pPr>
            <a:lvl5pPr marL="4113213" indent="-455613" defTabSz="1827213">
              <a:defRPr sz="3600">
                <a:solidFill>
                  <a:schemeClr val="tx1"/>
                </a:solidFill>
                <a:latin typeface="Arial" panose="020B0604020202020204" pitchFamily="34" charset="0"/>
                <a:cs typeface="Arial" panose="020B0604020202020204" pitchFamily="34" charset="0"/>
              </a:defRPr>
            </a:lvl5pPr>
            <a:lvl6pPr marL="45704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50276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54848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5942013" indent="-455613" defTabSz="1827213"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Aft>
                <a:spcPts val="4800"/>
              </a:spcAft>
              <a:buFont typeface="Arial" panose="020B0604020202020204" pitchFamily="34" charset="0"/>
              <a:buNone/>
            </a:pPr>
            <a:r>
              <a:rPr lang="pl-PL" altLang="pl-PL" b="1" dirty="0">
                <a:latin typeface="Barlow SCK SemiBold"/>
              </a:rPr>
              <a:t>KOMPENSATOR SYNCHRONICZNY GENERUJĄCY MOC BIERNĄ I STABILIZUJĄCY PRACĘ SYSTEMU</a:t>
            </a:r>
            <a:endParaRPr lang="pl-PL" altLang="pl-PL" b="1" dirty="0">
              <a:solidFill>
                <a:srgbClr val="3333CC"/>
              </a:solidFill>
              <a:latin typeface="Barlow SCK SemiBold"/>
            </a:endParaRPr>
          </a:p>
        </p:txBody>
      </p:sp>
      <p:pic>
        <p:nvPicPr>
          <p:cNvPr id="5" name="Obraz 4">
            <a:extLst>
              <a:ext uri="{FF2B5EF4-FFF2-40B4-BE49-F238E27FC236}">
                <a16:creationId xmlns:a16="http://schemas.microsoft.com/office/drawing/2014/main" id="{BE0EF4E1-C73B-CCB3-77CA-88253EAF2069}"/>
              </a:ext>
            </a:extLst>
          </p:cNvPr>
          <p:cNvPicPr>
            <a:picLocks noChangeAspect="1"/>
          </p:cNvPicPr>
          <p:nvPr/>
        </p:nvPicPr>
        <p:blipFill>
          <a:blip r:embed="rId3"/>
          <a:stretch>
            <a:fillRect/>
          </a:stretch>
        </p:blipFill>
        <p:spPr>
          <a:xfrm>
            <a:off x="2025694" y="6640798"/>
            <a:ext cx="9004391" cy="5191431"/>
          </a:xfrm>
          <a:prstGeom prst="rect">
            <a:avLst/>
          </a:prstGeom>
        </p:spPr>
      </p:pic>
      <p:sp>
        <p:nvSpPr>
          <p:cNvPr id="6" name="Symbol zastępczy tekstu 2">
            <a:extLst>
              <a:ext uri="{FF2B5EF4-FFF2-40B4-BE49-F238E27FC236}">
                <a16:creationId xmlns:a16="http://schemas.microsoft.com/office/drawing/2014/main" id="{4D95D402-7EAD-7CF0-FB62-CB1217DDE375}"/>
              </a:ext>
            </a:extLst>
          </p:cNvPr>
          <p:cNvSpPr txBox="1">
            <a:spLocks/>
          </p:cNvSpPr>
          <p:nvPr/>
        </p:nvSpPr>
        <p:spPr bwMode="auto">
          <a:xfrm>
            <a:off x="12192000" y="7404373"/>
            <a:ext cx="10424160" cy="2122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5613" indent="-455613" algn="l" defTabSz="1827213" rtl="0" eaLnBrk="0" fontAlgn="base" hangingPunct="0">
              <a:lnSpc>
                <a:spcPct val="90000"/>
              </a:lnSpc>
              <a:spcBef>
                <a:spcPts val="2000"/>
              </a:spcBef>
              <a:spcAft>
                <a:spcPct val="0"/>
              </a:spcAft>
              <a:buFont typeface="Arial" panose="020B0604020202020204" pitchFamily="34" charset="0"/>
              <a:buChar char="•"/>
              <a:defRPr sz="5600" kern="1200">
                <a:solidFill>
                  <a:schemeClr val="tx1"/>
                </a:solidFill>
                <a:latin typeface="+mn-lt"/>
                <a:ea typeface="+mn-ea"/>
                <a:cs typeface="+mn-cs"/>
              </a:defRPr>
            </a:lvl1pPr>
            <a:lvl2pPr marL="1370013" indent="-455613" algn="l" defTabSz="1827213" rtl="0" eaLnBrk="0" fontAlgn="base" hangingPunct="0">
              <a:lnSpc>
                <a:spcPct val="90000"/>
              </a:lnSpc>
              <a:spcBef>
                <a:spcPts val="1000"/>
              </a:spcBef>
              <a:spcAft>
                <a:spcPct val="0"/>
              </a:spcAft>
              <a:buFont typeface="Arial" panose="020B0604020202020204" pitchFamily="34" charset="0"/>
              <a:buChar char="•"/>
              <a:defRPr sz="4800" kern="1200">
                <a:solidFill>
                  <a:schemeClr val="tx1"/>
                </a:solidFill>
                <a:latin typeface="+mn-lt"/>
                <a:ea typeface="+mn-ea"/>
                <a:cs typeface="+mn-cs"/>
              </a:defRPr>
            </a:lvl2pPr>
            <a:lvl3pPr marL="2284413" indent="-455613" algn="l" defTabSz="1827213" rtl="0" eaLnBrk="0" fontAlgn="base" hangingPunct="0">
              <a:lnSpc>
                <a:spcPct val="90000"/>
              </a:lnSpc>
              <a:spcBef>
                <a:spcPts val="1000"/>
              </a:spcBef>
              <a:spcAft>
                <a:spcPct val="0"/>
              </a:spcAft>
              <a:buFont typeface="Arial" panose="020B0604020202020204" pitchFamily="34" charset="0"/>
              <a:buChar char="•"/>
              <a:defRPr sz="4000" kern="1200">
                <a:solidFill>
                  <a:schemeClr val="tx1"/>
                </a:solidFill>
                <a:latin typeface="+mn-lt"/>
                <a:ea typeface="+mn-ea"/>
                <a:cs typeface="+mn-cs"/>
              </a:defRPr>
            </a:lvl3pPr>
            <a:lvl4pPr marL="31988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4pPr>
            <a:lvl5pPr marL="4113213" indent="-455613" algn="l" defTabSz="1827213" rtl="0" eaLnBrk="0" fontAlgn="base" hangingPunct="0">
              <a:lnSpc>
                <a:spcPct val="90000"/>
              </a:lnSpc>
              <a:spcBef>
                <a:spcPts val="1000"/>
              </a:spcBef>
              <a:spcAft>
                <a:spcPct val="0"/>
              </a:spcAft>
              <a:buFont typeface="Arial" panose="020B0604020202020204" pitchFamily="34" charset="0"/>
              <a:buChar char="•"/>
              <a:defRPr sz="3600" kern="1200">
                <a:solidFill>
                  <a:schemeClr val="tx1"/>
                </a:solidFill>
                <a:latin typeface="+mn-lt"/>
                <a:ea typeface="+mn-ea"/>
                <a:cs typeface="+mn-cs"/>
              </a:defRPr>
            </a:lvl5pPr>
            <a:lvl6pPr marL="5028949"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8"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2" indent="-457178"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gn="just" eaLnBrk="1" hangingPunct="1">
              <a:lnSpc>
                <a:spcPct val="150000"/>
              </a:lnSpc>
              <a:spcBef>
                <a:spcPct val="0"/>
              </a:spcBef>
              <a:spcAft>
                <a:spcPts val="4800"/>
              </a:spcAft>
              <a:buFont typeface="Arial" panose="020B0604020202020204" pitchFamily="34" charset="0"/>
              <a:buNone/>
            </a:pPr>
            <a:r>
              <a:rPr lang="pl-PL" altLang="pl-PL" sz="4800" b="1" dirty="0">
                <a:latin typeface="Barlow SCK SemiBold"/>
              </a:rPr>
              <a:t>Wartość zamówienia przekracza kwotę 85 mln euro, a prace nad projektem już trwają.</a:t>
            </a:r>
          </a:p>
          <a:p>
            <a:pPr marL="0" indent="0" algn="just" eaLnBrk="1" hangingPunct="1">
              <a:lnSpc>
                <a:spcPct val="150000"/>
              </a:lnSpc>
              <a:spcBef>
                <a:spcPct val="0"/>
              </a:spcBef>
              <a:spcAft>
                <a:spcPts val="4800"/>
              </a:spcAft>
              <a:buFont typeface="Arial" panose="020B0604020202020204" pitchFamily="34" charset="0"/>
              <a:buNone/>
            </a:pPr>
            <a:endParaRPr lang="pl-PL" altLang="pl-PL" sz="3600" b="1" dirty="0">
              <a:solidFill>
                <a:srgbClr val="3333CC"/>
              </a:solidFill>
              <a:latin typeface="Barlow SCK SemiBold"/>
            </a:endParaRPr>
          </a:p>
        </p:txBody>
      </p:sp>
    </p:spTree>
    <p:extLst>
      <p:ext uri="{BB962C8B-B14F-4D97-AF65-F5344CB8AC3E}">
        <p14:creationId xmlns:p14="http://schemas.microsoft.com/office/powerpoint/2010/main" val="259068082"/>
      </p:ext>
    </p:extLst>
  </p:cSld>
  <p:clrMapOvr>
    <a:masterClrMapping/>
  </p:clrMapOvr>
  <p:transition/>
</p:sld>
</file>

<file path=ppt/theme/theme1.xml><?xml version="1.0" encoding="utf-8"?>
<a:theme xmlns:a="http://schemas.openxmlformats.org/drawingml/2006/main" name="CPOTE_ms">
  <a:themeElements>
    <a:clrScheme name="Custom 1">
      <a:dk1>
        <a:srgbClr val="000000"/>
      </a:dk1>
      <a:lt1>
        <a:sysClr val="window" lastClr="FFFFFF"/>
      </a:lt1>
      <a:dk2>
        <a:srgbClr val="000000"/>
      </a:dk2>
      <a:lt2>
        <a:srgbClr val="E4E6E8"/>
      </a:lt2>
      <a:accent1>
        <a:srgbClr val="000000"/>
      </a:accent1>
      <a:accent2>
        <a:srgbClr val="7F7F7F"/>
      </a:accent2>
      <a:accent3>
        <a:srgbClr val="A7A7A7"/>
      </a:accent3>
      <a:accent4>
        <a:srgbClr val="000000"/>
      </a:accent4>
      <a:accent5>
        <a:srgbClr val="7F7F7F"/>
      </a:accent5>
      <a:accent6>
        <a:srgbClr val="DCDDDE"/>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2985</TotalTime>
  <Words>2226</Words>
  <Application>Microsoft Office PowerPoint</Application>
  <PresentationFormat>Niestandardowy</PresentationFormat>
  <Paragraphs>177</Paragraphs>
  <Slides>39</Slides>
  <Notes>39</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39</vt:i4>
      </vt:variant>
    </vt:vector>
  </HeadingPairs>
  <TitlesOfParts>
    <vt:vector size="45" baseType="lpstr">
      <vt:lpstr>Arial</vt:lpstr>
      <vt:lpstr>Barlow SCK SemiBold</vt:lpstr>
      <vt:lpstr>Calibri</vt:lpstr>
      <vt:lpstr>Calibri Light</vt:lpstr>
      <vt:lpstr>Montserrat Light</vt:lpstr>
      <vt:lpstr>CPOTE_ms</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JafarDesigns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JafarDesigns</dc:creator>
  <cp:lastModifiedBy>Roman Krok</cp:lastModifiedBy>
  <cp:revision>484</cp:revision>
  <cp:lastPrinted>2024-06-10T09:45:43Z</cp:lastPrinted>
  <dcterms:created xsi:type="dcterms:W3CDTF">2016-06-20T18:47:00Z</dcterms:created>
  <dcterms:modified xsi:type="dcterms:W3CDTF">2024-06-17T10:20:38Z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0x0101005D0325C5F878D14BA8F23D7A3CE6931D</vt:lpwstr>
  </property>
</Properties>
</file>